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75" r:id="rId3"/>
  </p:sldMasterIdLst>
  <p:notesMasterIdLst>
    <p:notesMasterId r:id="rId29"/>
  </p:notesMasterIdLst>
  <p:sldIdLst>
    <p:sldId id="2147478481" r:id="rId4"/>
    <p:sldId id="2147478417" r:id="rId5"/>
    <p:sldId id="267" r:id="rId6"/>
    <p:sldId id="266" r:id="rId7"/>
    <p:sldId id="2147478480" r:id="rId8"/>
    <p:sldId id="269" r:id="rId9"/>
    <p:sldId id="256" r:id="rId10"/>
    <p:sldId id="287" r:id="rId11"/>
    <p:sldId id="271" r:id="rId12"/>
    <p:sldId id="272" r:id="rId13"/>
    <p:sldId id="273" r:id="rId14"/>
    <p:sldId id="274" r:id="rId15"/>
    <p:sldId id="299" r:id="rId16"/>
    <p:sldId id="291" r:id="rId17"/>
    <p:sldId id="263" r:id="rId18"/>
    <p:sldId id="296" r:id="rId19"/>
    <p:sldId id="292" r:id="rId20"/>
    <p:sldId id="275" r:id="rId21"/>
    <p:sldId id="295" r:id="rId22"/>
    <p:sldId id="279" r:id="rId23"/>
    <p:sldId id="297" r:id="rId24"/>
    <p:sldId id="280" r:id="rId25"/>
    <p:sldId id="298" r:id="rId26"/>
    <p:sldId id="281"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ECE6"/>
    <a:srgbClr val="1B1F22"/>
    <a:srgbClr val="000000"/>
    <a:srgbClr val="99FF33"/>
    <a:srgbClr val="99FF99"/>
    <a:srgbClr val="63CF37"/>
    <a:srgbClr val="4D7AE4"/>
    <a:srgbClr val="1E1D1D"/>
    <a:srgbClr val="A0D9E0"/>
    <a:srgbClr val="B4D6DC"/>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D5BBA-5600-4DB0-B5C0-4D310449594D}" v="1" dt="2023-03-15T08:43:07.398"/>
    <p1510:client id="{EB9D997B-7C75-4F13-ADBF-A1D62F84D04A}" v="370" dt="2023-03-15T14:34:29.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096" autoAdjust="0"/>
  </p:normalViewPr>
  <p:slideViewPr>
    <p:cSldViewPr snapToGrid="0">
      <p:cViewPr varScale="1">
        <p:scale>
          <a:sx n="102" d="100"/>
          <a:sy n="102" d="100"/>
        </p:scale>
        <p:origin x="96"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E5F444-A36B-4364-9374-33DDD647785A}" type="datetimeFigureOut">
              <a:rPr lang="en-IN" smtClean="0"/>
              <a:t>28-03-2023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10CCF-9732-4087-B760-7E67E76FD121}" type="slidenum">
              <a:rPr lang="en-IN" smtClean="0"/>
              <a:t>‹#›</a:t>
            </a:fld>
            <a:endParaRPr lang="en-IN"/>
          </a:p>
        </p:txBody>
      </p:sp>
    </p:spTree>
    <p:extLst>
      <p:ext uri="{BB962C8B-B14F-4D97-AF65-F5344CB8AC3E}">
        <p14:creationId xmlns:p14="http://schemas.microsoft.com/office/powerpoint/2010/main" val="2225390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Hello and thank you all very much for taking the time to join today. </a:t>
            </a:r>
          </a:p>
          <a:p>
            <a:pPr algn="l"/>
            <a:endParaRPr lang="en-US" dirty="0"/>
          </a:p>
          <a:p>
            <a:pPr algn="l"/>
            <a:r>
              <a:rPr lang="en-US" dirty="0"/>
              <a:t>Personal Intro</a:t>
            </a:r>
          </a:p>
          <a:p>
            <a:pPr algn="l"/>
            <a:endParaRPr lang="en-US" b="0" i="0" dirty="0">
              <a:solidFill>
                <a:srgbClr val="777777"/>
              </a:solidFill>
              <a:effectLst/>
              <a:latin typeface="Poppins"/>
            </a:endParaRPr>
          </a:p>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3/28/2023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105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FFFFFF"/>
                </a:solidFill>
                <a:effectLst/>
                <a:latin typeface="-apple-system"/>
              </a:rPr>
              <a:t>So these are some of the top most custom software development challenges. When we did a sample scenario of GitHub copilot, we picked up some 95 people randomly broke them into two teams and we asked them to build writing a web server using JavaScript and half of them who did not use GitHub copilot too close to three hours and the other hub who used copilot, they took close to.</a:t>
            </a:r>
          </a:p>
          <a:p>
            <a:pPr algn="l">
              <a:buFont typeface="Arial" panose="020B0604020202020204" pitchFamily="34" charset="0"/>
              <a:buChar char="•"/>
            </a:pPr>
            <a:r>
              <a:rPr lang="en-US" b="0" i="0" dirty="0">
                <a:solidFill>
                  <a:srgbClr val="FFFFFF"/>
                </a:solidFill>
                <a:effectLst/>
                <a:latin typeface="-apple-system"/>
              </a:rPr>
              <a:t>One hour. So there was a significant proven improvement on this speed and velocity and quality, but that's just not the one. Productivity is not the only factor. We've also seen significant improvement on their satisfaction on their well-being, how </a:t>
            </a:r>
            <a:r>
              <a:rPr lang="en-US" b="0" i="0" dirty="0" err="1">
                <a:solidFill>
                  <a:srgbClr val="FFFFFF"/>
                </a:solidFill>
                <a:effectLst/>
                <a:latin typeface="-apple-system"/>
              </a:rPr>
              <a:t>how</a:t>
            </a:r>
            <a:r>
              <a:rPr lang="en-US" b="0" i="0" dirty="0">
                <a:solidFill>
                  <a:srgbClr val="FFFFFF"/>
                </a:solidFill>
                <a:effectLst/>
                <a:latin typeface="-apple-system"/>
              </a:rPr>
              <a:t> much it helps them to get into the flow and hence be very effective and efficient.</a:t>
            </a:r>
          </a:p>
          <a:p>
            <a:endParaRPr lang="en-US" dirty="0"/>
          </a:p>
        </p:txBody>
      </p:sp>
      <p:sp>
        <p:nvSpPr>
          <p:cNvPr id="4" name="Slide Number Placeholder 3"/>
          <p:cNvSpPr>
            <a:spLocks noGrp="1"/>
          </p:cNvSpPr>
          <p:nvPr>
            <p:ph type="sldNum" sz="quarter" idx="5"/>
          </p:nvPr>
        </p:nvSpPr>
        <p:spPr/>
        <p:txBody>
          <a:bodyPr/>
          <a:lstStyle/>
          <a:p>
            <a:fld id="{93210CCF-9732-4087-B760-7E67E76FD121}" type="slidenum">
              <a:rPr lang="en-IN" smtClean="0"/>
              <a:t>3</a:t>
            </a:fld>
            <a:endParaRPr lang="en-IN"/>
          </a:p>
        </p:txBody>
      </p:sp>
    </p:spTree>
    <p:extLst>
      <p:ext uri="{BB962C8B-B14F-4D97-AF65-F5344CB8AC3E}">
        <p14:creationId xmlns:p14="http://schemas.microsoft.com/office/powerpoint/2010/main" val="562561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619E663C-FB21-4ACD-B07A-790C2FB6D4D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9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FFFFFF"/>
                </a:solidFill>
                <a:effectLst/>
                <a:latin typeface="-apple-system"/>
              </a:rPr>
              <a:t>There might be more on the roadmap that is coming, but this alone is significantly helpful and to give you an example we are updating this Codex engine and publishing it almost every quarter and with every update.</a:t>
            </a:r>
          </a:p>
          <a:p>
            <a:pPr algn="l">
              <a:buFont typeface="Arial" panose="020B0604020202020204" pitchFamily="34" charset="0"/>
              <a:buChar char="•"/>
            </a:pPr>
            <a:r>
              <a:rPr lang="en-US" b="0" i="0" dirty="0">
                <a:solidFill>
                  <a:srgbClr val="FFFFFF"/>
                </a:solidFill>
                <a:effectLst/>
                <a:latin typeface="-apple-system"/>
              </a:rPr>
              <a:t>Which we did in June, September and December, the acceptance rate is going up and for the developer who are already using GitHub today, if you see for the existing user close to half of their code base has been written by GitHub and for Java developers, the rate is even higher, almost 60% of their source code base has been written by copilot. So that speaks volumes about the contribution of this product. Developer productivity. Now let me give you a demo and.</a:t>
            </a:r>
          </a:p>
          <a:p>
            <a:endParaRPr lang="en-US" dirty="0"/>
          </a:p>
        </p:txBody>
      </p:sp>
      <p:sp>
        <p:nvSpPr>
          <p:cNvPr id="4" name="Slide Number Placeholder 3"/>
          <p:cNvSpPr>
            <a:spLocks noGrp="1"/>
          </p:cNvSpPr>
          <p:nvPr>
            <p:ph type="sldNum" sz="quarter" idx="5"/>
          </p:nvPr>
        </p:nvSpPr>
        <p:spPr/>
        <p:txBody>
          <a:bodyPr/>
          <a:lstStyle/>
          <a:p>
            <a:fld id="{93210CCF-9732-4087-B760-7E67E76FD121}" type="slidenum">
              <a:rPr lang="en-IN" smtClean="0"/>
              <a:t>6</a:t>
            </a:fld>
            <a:endParaRPr lang="en-IN"/>
          </a:p>
        </p:txBody>
      </p:sp>
    </p:spTree>
    <p:extLst>
      <p:ext uri="{BB962C8B-B14F-4D97-AF65-F5344CB8AC3E}">
        <p14:creationId xmlns:p14="http://schemas.microsoft.com/office/powerpoint/2010/main" val="1773362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C74B0-A6C0-D9F5-DF1A-638D45198A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97E6F2-6E77-4271-F5CD-9B83E5C2B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1D9C3E-520B-C42F-0150-7F4843CAF9DE}"/>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5" name="Footer Placeholder 4">
            <a:extLst>
              <a:ext uri="{FF2B5EF4-FFF2-40B4-BE49-F238E27FC236}">
                <a16:creationId xmlns:a16="http://schemas.microsoft.com/office/drawing/2014/main" id="{01B5D818-AC29-F790-5559-E678C4CAC3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3E10AF-E92F-F66B-1053-9EC5C0AE2E24}"/>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43735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873F-FB92-E737-C207-DEC2929743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65361C-9892-5B58-7D4E-0D6B8461E1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288296-14A0-BD13-DC6C-0685894B2BD7}"/>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5" name="Footer Placeholder 4">
            <a:extLst>
              <a:ext uri="{FF2B5EF4-FFF2-40B4-BE49-F238E27FC236}">
                <a16:creationId xmlns:a16="http://schemas.microsoft.com/office/drawing/2014/main" id="{7B2EDB47-75B6-EEB0-B834-0F935E68D3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5E1354-829C-93D6-10F0-3DB6A63E5026}"/>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42103586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4991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134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880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46989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691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20164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27889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48647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605014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872186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78668C-C232-21E9-885E-9F6CA19919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62996B-8A6C-4045-59F2-3E0F3BBB94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F20DFE-7E0D-5741-A03D-DA2D4EBB2B5B}"/>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5" name="Footer Placeholder 4">
            <a:extLst>
              <a:ext uri="{FF2B5EF4-FFF2-40B4-BE49-F238E27FC236}">
                <a16:creationId xmlns:a16="http://schemas.microsoft.com/office/drawing/2014/main" id="{90D55B40-8F62-47E3-F331-DEA89F584B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51C7CC-9CB9-077F-056A-3DE98E791937}"/>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22948243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9653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32512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948775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6977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49514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3256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908785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891680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9014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9924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0442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551562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671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09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466467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74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84877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76763839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49811C-C3B7-36DD-5F80-197BE807D198}"/>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3" name="Footer Placeholder 2">
            <a:extLst>
              <a:ext uri="{FF2B5EF4-FFF2-40B4-BE49-F238E27FC236}">
                <a16:creationId xmlns:a16="http://schemas.microsoft.com/office/drawing/2014/main" id="{352427C0-4713-DFAB-B07A-90F83E42FE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540101-779D-56AB-ACB8-97837E9A0A1D}"/>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27685359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76FCFFBA-9E6E-4879-AC87-0772090111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25" name="MS logo gray - EMF" descr="Microsoft logo, gray text version">
            <a:extLst>
              <a:ext uri="{FF2B5EF4-FFF2-40B4-BE49-F238E27FC236}">
                <a16:creationId xmlns:a16="http://schemas.microsoft.com/office/drawing/2014/main" id="{1379E2EA-C969-42D3-AE2B-481B264862B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9" name="Picture 58">
            <a:extLst>
              <a:ext uri="{FF2B5EF4-FFF2-40B4-BE49-F238E27FC236}">
                <a16:creationId xmlns:a16="http://schemas.microsoft.com/office/drawing/2014/main" id="{78B8921E-A41F-4BB0-B501-3D7AEFB59D00}"/>
              </a:ext>
            </a:extLst>
          </p:cNvPr>
          <p:cNvPicPr>
            <a:picLocks noChangeAspect="1"/>
          </p:cNvPicPr>
          <p:nvPr userDrawn="1"/>
        </p:nvPicPr>
        <p:blipFill>
          <a:blip r:embed="rId4"/>
          <a:srcRect/>
          <a:stretch/>
        </p:blipFill>
        <p:spPr>
          <a:xfrm>
            <a:off x="584201" y="2734155"/>
            <a:ext cx="3023878" cy="1507907"/>
          </a:xfrm>
          <a:prstGeom prst="rect">
            <a:avLst/>
          </a:prstGeom>
        </p:spPr>
      </p:pic>
    </p:spTree>
    <p:extLst>
      <p:ext uri="{BB962C8B-B14F-4D97-AF65-F5344CB8AC3E}">
        <p14:creationId xmlns:p14="http://schemas.microsoft.com/office/powerpoint/2010/main" val="4228994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7095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288451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92510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2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78237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0659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423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339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60827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2264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9611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628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406576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38469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1225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000387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77291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73962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60914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721986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37596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855779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62182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4540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45161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928199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297142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89354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969629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90805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03790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02916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228692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39875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2044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223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6705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dirty="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dirty="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dirty="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dirty="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07641D"/>
          </a:solidFill>
        </p:spPr>
        <p:txBody>
          <a:bodyPr wrap="square" lIns="288000" tIns="144000" rIns="288000" bIns="144000" rtlCol="0">
            <a:noAutofit/>
          </a:bodyPr>
          <a:lstStyle/>
          <a:p>
            <a:pPr defTabSz="914330">
              <a:defRPr/>
            </a:pPr>
            <a:endParaRPr lang="en-US" sz="1600" dirty="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dirty="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dirty="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dirty="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dirty="0">
                <a:solidFill>
                  <a:srgbClr val="0078D4"/>
                </a:solidFill>
                <a:latin typeface="Segoe UI Semibold"/>
              </a:rPr>
              <a:t>Production</a:t>
            </a:r>
          </a:p>
        </p:txBody>
      </p:sp>
    </p:spTree>
    <p:extLst>
      <p:ext uri="{BB962C8B-B14F-4D97-AF65-F5344CB8AC3E}">
        <p14:creationId xmlns:p14="http://schemas.microsoft.com/office/powerpoint/2010/main" val="32939847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6994603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709941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83393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9031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98407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4033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3898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9094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2971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37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53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4192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3725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352244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9169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1292050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72EE-93BF-8407-218C-1D9737605C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749DC8-E261-02FB-393C-8F047139B3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2DADD6-5869-E25D-3F30-33F9CAA6870C}"/>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5" name="Footer Placeholder 4">
            <a:extLst>
              <a:ext uri="{FF2B5EF4-FFF2-40B4-BE49-F238E27FC236}">
                <a16:creationId xmlns:a16="http://schemas.microsoft.com/office/drawing/2014/main" id="{59B82A57-F66B-A025-D958-C0A69FD8BE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9B5C0B-05CE-B3E7-EF75-8DEBFE81BCA9}"/>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63317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22120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1063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383399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327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146955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452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964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030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9451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0658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5EC1-5EDC-76F0-0838-0D8276E44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3907ED-BF54-5EC7-BE8B-8CB2F357B8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31466F-6604-6074-7E9B-4122567FDA24}"/>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5" name="Footer Placeholder 4">
            <a:extLst>
              <a:ext uri="{FF2B5EF4-FFF2-40B4-BE49-F238E27FC236}">
                <a16:creationId xmlns:a16="http://schemas.microsoft.com/office/drawing/2014/main" id="{057E1A34-46E7-F0A6-3BC3-A09B504BEF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95F036-9C94-C057-6F65-D9C204C8D851}"/>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2487864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9078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432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10503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58246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0287030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42453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750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2040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86684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77751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E283-E216-383D-825F-F29A86C736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C9DC94-E45E-1CA6-3AFE-F4E3E07BC1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00EF1C0-D4D2-7BEB-CADB-69B7B7EB26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53AE89-3043-F5EF-DA13-1696755EBB5B}"/>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6" name="Footer Placeholder 5">
            <a:extLst>
              <a:ext uri="{FF2B5EF4-FFF2-40B4-BE49-F238E27FC236}">
                <a16:creationId xmlns:a16="http://schemas.microsoft.com/office/drawing/2014/main" id="{55D55D11-C782-7A24-5978-E8E620DC36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8163D6-029B-D867-1F2A-43E247EC7C3D}"/>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11871952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5996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248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931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552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2950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803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0869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584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946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8653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FC5B-73A0-A3A8-D10F-BD22499FAB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89F968-60F8-FBE2-82ED-71D3DA6A7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AACD36-04A7-DCD9-2B91-EAD12766A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30562F-230E-3CE1-C2F6-5B86E1F08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1B9E20-7394-D714-D7CF-B9B70D4F8F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CEE1FF-A47E-5A1C-D515-D6AD852B6B9C}"/>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8" name="Footer Placeholder 7">
            <a:extLst>
              <a:ext uri="{FF2B5EF4-FFF2-40B4-BE49-F238E27FC236}">
                <a16:creationId xmlns:a16="http://schemas.microsoft.com/office/drawing/2014/main" id="{31B217B6-6925-EA58-FF8C-6AC86D0716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D6519EF-97CB-B954-274E-105EFE19AACE}"/>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2649427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553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129064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30925612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2591190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108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5212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1747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437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4833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83275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A2736-11A1-696F-3C27-C2066A3B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AC0762-6F89-0EC2-CE9A-D3D9D67309C0}"/>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4" name="Footer Placeholder 3">
            <a:extLst>
              <a:ext uri="{FF2B5EF4-FFF2-40B4-BE49-F238E27FC236}">
                <a16:creationId xmlns:a16="http://schemas.microsoft.com/office/drawing/2014/main" id="{D21C7593-F244-1301-F702-F63DC3186D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3BCB96-D0F1-44D3-0E74-ED33544DFDE5}"/>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2671612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440789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28673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733969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73543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84143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95318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85233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99924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89621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93767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49811C-C3B7-36DD-5F80-197BE807D198}"/>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3" name="Footer Placeholder 2">
            <a:extLst>
              <a:ext uri="{FF2B5EF4-FFF2-40B4-BE49-F238E27FC236}">
                <a16:creationId xmlns:a16="http://schemas.microsoft.com/office/drawing/2014/main" id="{352427C0-4713-DFAB-B07A-90F83E42FE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540101-779D-56AB-ACB8-97837E9A0A1D}"/>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28199959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975441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1220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89948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285884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959739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378578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155564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483481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9512789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594183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F8D0-B443-0CBA-C599-1D99BD9A49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DED969-C30D-A233-9E50-0ABEFE8FF7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DB5783-31B3-CF9C-1E0A-1E5073243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33404-7C95-424E-77A3-814163FB8E58}"/>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6" name="Footer Placeholder 5">
            <a:extLst>
              <a:ext uri="{FF2B5EF4-FFF2-40B4-BE49-F238E27FC236}">
                <a16:creationId xmlns:a16="http://schemas.microsoft.com/office/drawing/2014/main" id="{2BF8BA57-68F4-2819-D72F-142D394CC9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FCA779-05FE-3753-ABFD-C5E9CCEC2EE1}"/>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41188166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219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843016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99069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12446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3984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179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7630338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712362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746540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0884409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5D112-2159-C54C-7B09-A8BCB05A5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21266E-98F0-F439-FEE2-F4A35A6297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15FD3E-3200-5D84-37F4-C2C8C62914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AEC562-2B1C-479F-E574-4DF516B079B3}"/>
              </a:ext>
            </a:extLst>
          </p:cNvPr>
          <p:cNvSpPr>
            <a:spLocks noGrp="1"/>
          </p:cNvSpPr>
          <p:nvPr>
            <p:ph type="dt" sz="half" idx="10"/>
          </p:nvPr>
        </p:nvSpPr>
        <p:spPr/>
        <p:txBody>
          <a:bodyPr/>
          <a:lstStyle/>
          <a:p>
            <a:fld id="{EA91590D-B768-41C2-9BA7-E091E4B33173}" type="datetimeFigureOut">
              <a:rPr lang="en-IN" smtClean="0"/>
              <a:t>28-03-2023</a:t>
            </a:fld>
            <a:endParaRPr lang="en-IN"/>
          </a:p>
        </p:txBody>
      </p:sp>
      <p:sp>
        <p:nvSpPr>
          <p:cNvPr id="6" name="Footer Placeholder 5">
            <a:extLst>
              <a:ext uri="{FF2B5EF4-FFF2-40B4-BE49-F238E27FC236}">
                <a16:creationId xmlns:a16="http://schemas.microsoft.com/office/drawing/2014/main" id="{0B9FE4EB-97F4-A7D5-AB2F-AD9E906DD1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CA663C-5143-03DD-1D16-C9B01EFFDF81}"/>
              </a:ext>
            </a:extLst>
          </p:cNvPr>
          <p:cNvSpPr>
            <a:spLocks noGrp="1"/>
          </p:cNvSpPr>
          <p:nvPr>
            <p:ph type="sldNum" sz="quarter" idx="12"/>
          </p:nvPr>
        </p:nvSpPr>
        <p:spPr/>
        <p:txBody>
          <a:bodyPr/>
          <a:lstStyle/>
          <a:p>
            <a:fld id="{F1C32161-4E97-4AB0-905C-B187E2E80F70}" type="slidenum">
              <a:rPr lang="en-IN" smtClean="0"/>
              <a:t>‹#›</a:t>
            </a:fld>
            <a:endParaRPr lang="en-IN"/>
          </a:p>
        </p:txBody>
      </p:sp>
    </p:spTree>
    <p:extLst>
      <p:ext uri="{BB962C8B-B14F-4D97-AF65-F5344CB8AC3E}">
        <p14:creationId xmlns:p14="http://schemas.microsoft.com/office/powerpoint/2010/main" val="20395921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8309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22022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92113641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281091622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30435225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428992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71384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219479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889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2340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117" Type="http://schemas.openxmlformats.org/officeDocument/2006/relationships/image" Target="../media/image2.emf"/><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84" Type="http://schemas.openxmlformats.org/officeDocument/2006/relationships/slideLayout" Target="../slideLayouts/slideLayout96.xml"/><Relationship Id="rId89" Type="http://schemas.openxmlformats.org/officeDocument/2006/relationships/slideLayout" Target="../slideLayouts/slideLayout101.xml"/><Relationship Id="rId112" Type="http://schemas.openxmlformats.org/officeDocument/2006/relationships/slideLayout" Target="../slideLayouts/slideLayout124.xml"/><Relationship Id="rId16" Type="http://schemas.openxmlformats.org/officeDocument/2006/relationships/slideLayout" Target="../slideLayouts/slideLayout28.xml"/><Relationship Id="rId107" Type="http://schemas.openxmlformats.org/officeDocument/2006/relationships/slideLayout" Target="../slideLayouts/slideLayout119.xml"/><Relationship Id="rId11" Type="http://schemas.openxmlformats.org/officeDocument/2006/relationships/slideLayout" Target="../slideLayouts/slideLayout23.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74" Type="http://schemas.openxmlformats.org/officeDocument/2006/relationships/slideLayout" Target="../slideLayouts/slideLayout86.xml"/><Relationship Id="rId79" Type="http://schemas.openxmlformats.org/officeDocument/2006/relationships/slideLayout" Target="../slideLayouts/slideLayout91.xml"/><Relationship Id="rId102" Type="http://schemas.openxmlformats.org/officeDocument/2006/relationships/slideLayout" Target="../slideLayouts/slideLayout114.xml"/><Relationship Id="rId5" Type="http://schemas.openxmlformats.org/officeDocument/2006/relationships/slideLayout" Target="../slideLayouts/slideLayout17.xml"/><Relationship Id="rId90" Type="http://schemas.openxmlformats.org/officeDocument/2006/relationships/slideLayout" Target="../slideLayouts/slideLayout102.xml"/><Relationship Id="rId95" Type="http://schemas.openxmlformats.org/officeDocument/2006/relationships/slideLayout" Target="../slideLayouts/slideLayout107.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113" Type="http://schemas.openxmlformats.org/officeDocument/2006/relationships/slideLayout" Target="../slideLayouts/slideLayout125.xml"/><Relationship Id="rId80" Type="http://schemas.openxmlformats.org/officeDocument/2006/relationships/slideLayout" Target="../slideLayouts/slideLayout92.xml"/><Relationship Id="rId85" Type="http://schemas.openxmlformats.org/officeDocument/2006/relationships/slideLayout" Target="../slideLayouts/slideLayout97.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59" Type="http://schemas.openxmlformats.org/officeDocument/2006/relationships/slideLayout" Target="../slideLayouts/slideLayout71.xml"/><Relationship Id="rId103" Type="http://schemas.openxmlformats.org/officeDocument/2006/relationships/slideLayout" Target="../slideLayouts/slideLayout115.xml"/><Relationship Id="rId108" Type="http://schemas.openxmlformats.org/officeDocument/2006/relationships/slideLayout" Target="../slideLayouts/slideLayout120.xml"/><Relationship Id="rId54" Type="http://schemas.openxmlformats.org/officeDocument/2006/relationships/slideLayout" Target="../slideLayouts/slideLayout66.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91" Type="http://schemas.openxmlformats.org/officeDocument/2006/relationships/slideLayout" Target="../slideLayouts/slideLayout103.xml"/><Relationship Id="rId96" Type="http://schemas.openxmlformats.org/officeDocument/2006/relationships/slideLayout" Target="../slideLayouts/slideLayout10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49" Type="http://schemas.openxmlformats.org/officeDocument/2006/relationships/slideLayout" Target="../slideLayouts/slideLayout61.xml"/><Relationship Id="rId114" Type="http://schemas.openxmlformats.org/officeDocument/2006/relationships/slideLayout" Target="../slideLayouts/slideLayout126.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81" Type="http://schemas.openxmlformats.org/officeDocument/2006/relationships/slideLayout" Target="../slideLayouts/slideLayout93.xml"/><Relationship Id="rId86" Type="http://schemas.openxmlformats.org/officeDocument/2006/relationships/slideLayout" Target="../slideLayouts/slideLayout98.xml"/><Relationship Id="rId94" Type="http://schemas.openxmlformats.org/officeDocument/2006/relationships/slideLayout" Target="../slideLayouts/slideLayout106.xml"/><Relationship Id="rId99" Type="http://schemas.openxmlformats.org/officeDocument/2006/relationships/slideLayout" Target="../slideLayouts/slideLayout111.xml"/><Relationship Id="rId101" Type="http://schemas.openxmlformats.org/officeDocument/2006/relationships/slideLayout" Target="../slideLayouts/slideLayout11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109" Type="http://schemas.openxmlformats.org/officeDocument/2006/relationships/slideLayout" Target="../slideLayouts/slideLayout12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97" Type="http://schemas.openxmlformats.org/officeDocument/2006/relationships/slideLayout" Target="../slideLayouts/slideLayout109.xml"/><Relationship Id="rId104" Type="http://schemas.openxmlformats.org/officeDocument/2006/relationships/slideLayout" Target="../slideLayouts/slideLayout116.xml"/><Relationship Id="rId7" Type="http://schemas.openxmlformats.org/officeDocument/2006/relationships/slideLayout" Target="../slideLayouts/slideLayout19.xml"/><Relationship Id="rId71" Type="http://schemas.openxmlformats.org/officeDocument/2006/relationships/slideLayout" Target="../slideLayouts/slideLayout83.xml"/><Relationship Id="rId92" Type="http://schemas.openxmlformats.org/officeDocument/2006/relationships/slideLayout" Target="../slideLayouts/slideLayout104.xml"/><Relationship Id="rId2" Type="http://schemas.openxmlformats.org/officeDocument/2006/relationships/slideLayout" Target="../slideLayouts/slideLayout14.xml"/><Relationship Id="rId29" Type="http://schemas.openxmlformats.org/officeDocument/2006/relationships/slideLayout" Target="../slideLayouts/slideLayout41.xml"/><Relationship Id="rId24" Type="http://schemas.openxmlformats.org/officeDocument/2006/relationships/slideLayout" Target="../slideLayouts/slideLayout36.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66" Type="http://schemas.openxmlformats.org/officeDocument/2006/relationships/slideLayout" Target="../slideLayouts/slideLayout78.xml"/><Relationship Id="rId87" Type="http://schemas.openxmlformats.org/officeDocument/2006/relationships/slideLayout" Target="../slideLayouts/slideLayout99.xml"/><Relationship Id="rId110" Type="http://schemas.openxmlformats.org/officeDocument/2006/relationships/slideLayout" Target="../slideLayouts/slideLayout122.xml"/><Relationship Id="rId115" Type="http://schemas.openxmlformats.org/officeDocument/2006/relationships/slideLayout" Target="../slideLayouts/slideLayout127.xml"/><Relationship Id="rId61" Type="http://schemas.openxmlformats.org/officeDocument/2006/relationships/slideLayout" Target="../slideLayouts/slideLayout73.xml"/><Relationship Id="rId82" Type="http://schemas.openxmlformats.org/officeDocument/2006/relationships/slideLayout" Target="../slideLayouts/slideLayout94.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56" Type="http://schemas.openxmlformats.org/officeDocument/2006/relationships/slideLayout" Target="../slideLayouts/slideLayout68.xml"/><Relationship Id="rId77" Type="http://schemas.openxmlformats.org/officeDocument/2006/relationships/slideLayout" Target="../slideLayouts/slideLayout89.xml"/><Relationship Id="rId100" Type="http://schemas.openxmlformats.org/officeDocument/2006/relationships/slideLayout" Target="../slideLayouts/slideLayout112.xml"/><Relationship Id="rId105" Type="http://schemas.openxmlformats.org/officeDocument/2006/relationships/slideLayout" Target="../slideLayouts/slideLayout117.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93" Type="http://schemas.openxmlformats.org/officeDocument/2006/relationships/slideLayout" Target="../slideLayouts/slideLayout105.xml"/><Relationship Id="rId98" Type="http://schemas.openxmlformats.org/officeDocument/2006/relationships/slideLayout" Target="../slideLayouts/slideLayout110.xml"/><Relationship Id="rId3" Type="http://schemas.openxmlformats.org/officeDocument/2006/relationships/slideLayout" Target="../slideLayouts/slideLayout15.xml"/><Relationship Id="rId25" Type="http://schemas.openxmlformats.org/officeDocument/2006/relationships/slideLayout" Target="../slideLayouts/slideLayout37.xml"/><Relationship Id="rId46" Type="http://schemas.openxmlformats.org/officeDocument/2006/relationships/slideLayout" Target="../slideLayouts/slideLayout58.xml"/><Relationship Id="rId67" Type="http://schemas.openxmlformats.org/officeDocument/2006/relationships/slideLayout" Target="../slideLayouts/slideLayout79.xml"/><Relationship Id="rId116" Type="http://schemas.openxmlformats.org/officeDocument/2006/relationships/theme" Target="../theme/theme2.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62" Type="http://schemas.openxmlformats.org/officeDocument/2006/relationships/slideLayout" Target="../slideLayouts/slideLayout74.xml"/><Relationship Id="rId83" Type="http://schemas.openxmlformats.org/officeDocument/2006/relationships/slideLayout" Target="../slideLayouts/slideLayout95.xml"/><Relationship Id="rId88" Type="http://schemas.openxmlformats.org/officeDocument/2006/relationships/slideLayout" Target="../slideLayouts/slideLayout100.xml"/><Relationship Id="rId111" Type="http://schemas.openxmlformats.org/officeDocument/2006/relationships/slideLayout" Target="../slideLayouts/slideLayout123.xml"/><Relationship Id="rId15" Type="http://schemas.openxmlformats.org/officeDocument/2006/relationships/slideLayout" Target="../slideLayouts/slideLayout27.xml"/><Relationship Id="rId36" Type="http://schemas.openxmlformats.org/officeDocument/2006/relationships/slideLayout" Target="../slideLayouts/slideLayout48.xml"/><Relationship Id="rId57" Type="http://schemas.openxmlformats.org/officeDocument/2006/relationships/slideLayout" Target="../slideLayouts/slideLayout69.xml"/><Relationship Id="rId106" Type="http://schemas.openxmlformats.org/officeDocument/2006/relationships/slideLayout" Target="../slideLayouts/slideLayout1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50" Type="http://schemas.openxmlformats.org/officeDocument/2006/relationships/image" Target="../media/image23.png"/><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9" Type="http://schemas.openxmlformats.org/officeDocument/2006/relationships/slideLayout" Target="../slideLayouts/slideLayout156.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theme" Target="../theme/theme3.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8" Type="http://schemas.openxmlformats.org/officeDocument/2006/relationships/slideLayout" Target="../slideLayouts/slideLayout135.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20" Type="http://schemas.openxmlformats.org/officeDocument/2006/relationships/slideLayout" Target="../slideLayouts/slideLayout147.xml"/><Relationship Id="rId41" Type="http://schemas.openxmlformats.org/officeDocument/2006/relationships/slideLayout" Target="../slideLayouts/slideLayout168.xml"/><Relationship Id="rId1" Type="http://schemas.openxmlformats.org/officeDocument/2006/relationships/slideLayout" Target="../slideLayouts/slideLayout128.xml"/><Relationship Id="rId6"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9C2A04-FCEB-46F8-75CD-67BDB65B7E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C454C8-AAB3-A098-C9CD-22BF23541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1E9863-D3F7-7DA6-66F6-F049F69C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1590D-B768-41C2-9BA7-E091E4B33173}" type="datetimeFigureOut">
              <a:rPr lang="en-IN" smtClean="0"/>
              <a:t>28-03-2023</a:t>
            </a:fld>
            <a:endParaRPr lang="en-IN"/>
          </a:p>
        </p:txBody>
      </p:sp>
      <p:sp>
        <p:nvSpPr>
          <p:cNvPr id="5" name="Footer Placeholder 4">
            <a:extLst>
              <a:ext uri="{FF2B5EF4-FFF2-40B4-BE49-F238E27FC236}">
                <a16:creationId xmlns:a16="http://schemas.microsoft.com/office/drawing/2014/main" id="{353FFBBC-FD67-03D7-6DFD-1D3EF902AD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6CE0C8-7674-1485-C7FA-26B83F7F9E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C32161-4E97-4AB0-905C-B187E2E80F70}" type="slidenum">
              <a:rPr lang="en-IN" smtClean="0"/>
              <a:t>‹#›</a:t>
            </a:fld>
            <a:endParaRPr lang="en-IN"/>
          </a:p>
        </p:txBody>
      </p:sp>
    </p:spTree>
    <p:extLst>
      <p:ext uri="{BB962C8B-B14F-4D97-AF65-F5344CB8AC3E}">
        <p14:creationId xmlns:p14="http://schemas.microsoft.com/office/powerpoint/2010/main" val="3948269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90362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825"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504C6D94-2ACA-4B8A-95FD-A255CF1C47DA}"/>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1831642560"/>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16" r:id="rId41"/>
    <p:sldLayoutId id="2147483817" r:id="rId42"/>
    <p:sldLayoutId id="2147483818" r:id="rId43"/>
    <p:sldLayoutId id="2147483819" r:id="rId44"/>
    <p:sldLayoutId id="2147483820" r:id="rId45"/>
    <p:sldLayoutId id="2147483821" r:id="rId46"/>
    <p:sldLayoutId id="2147483822" r:id="rId47"/>
    <p:sldLayoutId id="214748382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emf"/></Relationships>
</file>

<file path=ppt/slides/_rels/slide1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2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8585202" y="4970576"/>
            <a:ext cx="3162822" cy="1323439"/>
          </a:xfrm>
        </p:spPr>
        <p:txBody>
          <a:bodyPr/>
          <a:lstStyle/>
          <a:p>
            <a:pPr marL="0" indent="0" algn="ctr">
              <a:buNone/>
            </a:pPr>
            <a:r>
              <a:rPr lang="en-US" sz="3200" dirty="0">
                <a:solidFill>
                  <a:schemeClr val="tx1"/>
                </a:solidFill>
                <a:latin typeface="Ubuntu" panose="020B0504030602030204" pitchFamily="34" charset="0"/>
              </a:rPr>
              <a:t>Maheshkumar</a:t>
            </a:r>
            <a:r>
              <a:rPr lang="en-US" sz="2800" dirty="0">
                <a:solidFill>
                  <a:schemeClr val="tx1"/>
                </a:solidFill>
                <a:latin typeface="Ubuntu" panose="020B0504030602030204" pitchFamily="34" charset="0"/>
              </a:rPr>
              <a:t> R</a:t>
            </a:r>
          </a:p>
          <a:p>
            <a:pPr marL="0" indent="0" algn="ctr">
              <a:buNone/>
            </a:pPr>
            <a:r>
              <a:rPr lang="en-US" sz="1800" dirty="0">
                <a:solidFill>
                  <a:schemeClr val="tx1"/>
                </a:solidFill>
                <a:latin typeface="Ubuntu" panose="020B0504030602030204" pitchFamily="34" charset="0"/>
              </a:rPr>
              <a:t>Cloud Solution Architect</a:t>
            </a:r>
          </a:p>
          <a:p>
            <a:pPr algn="ctr"/>
            <a:endParaRPr lang="en-US" sz="2800" dirty="0">
              <a:solidFill>
                <a:schemeClr val="tx1"/>
              </a:solidFill>
              <a:latin typeface="Ubuntu" panose="020B0504030602030204" pitchFamily="34" charset="0"/>
            </a:endParaRPr>
          </a:p>
        </p:txBody>
      </p:sp>
      <p:pic>
        <p:nvPicPr>
          <p:cNvPr id="20" name="Picture 6" descr="Image result for twitter images ">
            <a:extLst>
              <a:ext uri="{FF2B5EF4-FFF2-40B4-BE49-F238E27FC236}">
                <a16:creationId xmlns:a16="http://schemas.microsoft.com/office/drawing/2014/main" id="{99F85AED-504D-4D3E-9EF2-91AA9A5E025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947485" y="5870507"/>
            <a:ext cx="317656" cy="317656"/>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2380A93-FE06-46E1-8ACC-EAFD027C8571}"/>
              </a:ext>
            </a:extLst>
          </p:cNvPr>
          <p:cNvPicPr>
            <a:picLocks noChangeAspect="1"/>
          </p:cNvPicPr>
          <p:nvPr/>
        </p:nvPicPr>
        <p:blipFill rotWithShape="1">
          <a:blip r:embed="rId4">
            <a:extLst>
              <a:ext uri="{28A0092B-C50C-407E-A947-70E740481C1C}">
                <a14:useLocalDpi xmlns:a14="http://schemas.microsoft.com/office/drawing/2010/main" val="0"/>
              </a:ext>
            </a:extLst>
          </a:blip>
          <a:srcRect l="4605" t="14149" r="498" b="14149"/>
          <a:stretch/>
        </p:blipFill>
        <p:spPr>
          <a:xfrm>
            <a:off x="-266192" y="1200592"/>
            <a:ext cx="3872992" cy="5657408"/>
          </a:xfrm>
          <a:prstGeom prst="rect">
            <a:avLst/>
          </a:prstGeom>
        </p:spPr>
      </p:pic>
      <p:sp>
        <p:nvSpPr>
          <p:cNvPr id="6" name="TextBox 5">
            <a:extLst>
              <a:ext uri="{FF2B5EF4-FFF2-40B4-BE49-F238E27FC236}">
                <a16:creationId xmlns:a16="http://schemas.microsoft.com/office/drawing/2014/main" id="{C78D1C9F-F060-34EB-DE77-77410099C80C}"/>
              </a:ext>
            </a:extLst>
          </p:cNvPr>
          <p:cNvSpPr txBox="1"/>
          <p:nvPr/>
        </p:nvSpPr>
        <p:spPr>
          <a:xfrm>
            <a:off x="9175841" y="5798502"/>
            <a:ext cx="1764507" cy="461665"/>
          </a:xfrm>
          <a:prstGeom prst="rect">
            <a:avLst/>
          </a:prstGeom>
          <a:noFill/>
        </p:spPr>
        <p:txBody>
          <a:bodyPr wrap="square">
            <a:spAutoFit/>
          </a:bodyPr>
          <a:lstStyle/>
          <a:p>
            <a:pPr algn="ctr"/>
            <a:r>
              <a:rPr lang="en-US" sz="2400" dirty="0">
                <a:solidFill>
                  <a:schemeClr val="tx1"/>
                </a:solidFill>
                <a:latin typeface="Ubuntu" panose="020B0504030602030204" pitchFamily="34" charset="0"/>
              </a:rPr>
              <a:t>MahesKBlr</a:t>
            </a:r>
            <a:endParaRPr lang="en-US" sz="1800" dirty="0">
              <a:solidFill>
                <a:schemeClr val="tx1"/>
              </a:solidFill>
              <a:latin typeface="Ubuntu" panose="020B0504030602030204" pitchFamily="34" charset="0"/>
            </a:endParaRPr>
          </a:p>
        </p:txBody>
      </p:sp>
      <p:pic>
        <p:nvPicPr>
          <p:cNvPr id="1026" name="Picture 2">
            <a:extLst>
              <a:ext uri="{FF2B5EF4-FFF2-40B4-BE49-F238E27FC236}">
                <a16:creationId xmlns:a16="http://schemas.microsoft.com/office/drawing/2014/main" id="{AC44C44A-499B-F18C-9575-E76DDC6A934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646125" y="3368748"/>
            <a:ext cx="6899753" cy="881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47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E3F46E32-E505-A1E8-D9F3-A05ABA3C0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21" y="609600"/>
            <a:ext cx="11050094" cy="560822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75F4BBC3-FC3F-ED4B-95FF-B02E29750AD2}"/>
              </a:ext>
            </a:extLst>
          </p:cNvPr>
          <p:cNvSpPr/>
          <p:nvPr/>
        </p:nvSpPr>
        <p:spPr>
          <a:xfrm>
            <a:off x="412955" y="137652"/>
            <a:ext cx="11194227"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Let’s add some video to the website – with </a:t>
            </a:r>
            <a:r>
              <a:rPr lang="en-IN" sz="2400" b="1" err="1">
                <a:solidFill>
                  <a:schemeClr val="bg1"/>
                </a:solidFill>
              </a:rPr>
              <a:t>Copilot</a:t>
            </a:r>
            <a:r>
              <a:rPr lang="en-IN" sz="2400" b="1">
                <a:solidFill>
                  <a:schemeClr val="bg1"/>
                </a:solidFill>
              </a:rPr>
              <a:t>!</a:t>
            </a:r>
          </a:p>
        </p:txBody>
      </p:sp>
      <p:sp>
        <p:nvSpPr>
          <p:cNvPr id="2" name="TextBox 1">
            <a:extLst>
              <a:ext uri="{FF2B5EF4-FFF2-40B4-BE49-F238E27FC236}">
                <a16:creationId xmlns:a16="http://schemas.microsoft.com/office/drawing/2014/main" id="{26937469-8C38-BC94-7659-F423FA94C078}"/>
              </a:ext>
            </a:extLst>
          </p:cNvPr>
          <p:cNvSpPr txBox="1"/>
          <p:nvPr/>
        </p:nvSpPr>
        <p:spPr>
          <a:xfrm>
            <a:off x="1022959" y="6001384"/>
            <a:ext cx="9144000" cy="718964"/>
          </a:xfrm>
          <a:prstGeom prst="roundRect">
            <a:avLst>
              <a:gd name="adj" fmla="val 6497"/>
            </a:avLst>
          </a:prstGeom>
          <a:solidFill>
            <a:srgbClr val="000000">
              <a:alpha val="30000"/>
            </a:srgbClr>
          </a:solidFill>
        </p:spPr>
        <p:txBody>
          <a:bodyPr vert="horz" lIns="91440" tIns="45720" rIns="91440" bIns="45720" rtlCol="0" anchor="b">
            <a:normAutofit lnSpcReduction="1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panose="020F0502020204030204"/>
                <a:ea typeface="+mn-ea"/>
                <a:cs typeface="+mn-cs"/>
              </a:rPr>
              <a:t>Add a video</a:t>
            </a:r>
          </a:p>
        </p:txBody>
      </p:sp>
    </p:spTree>
    <p:extLst>
      <p:ext uri="{BB962C8B-B14F-4D97-AF65-F5344CB8AC3E}">
        <p14:creationId xmlns:p14="http://schemas.microsoft.com/office/powerpoint/2010/main" val="2817855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2599417-B739-0AF2-2244-4DF1CDFD5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4" y="712885"/>
            <a:ext cx="11168373" cy="566825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8E3411E6-CFAB-AD42-4C59-4A88F2BF7E77}"/>
              </a:ext>
            </a:extLst>
          </p:cNvPr>
          <p:cNvSpPr/>
          <p:nvPr/>
        </p:nvSpPr>
        <p:spPr>
          <a:xfrm>
            <a:off x="412955" y="137652"/>
            <a:ext cx="11194227"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Let’s add a Services section - Copilot understands the context!</a:t>
            </a:r>
          </a:p>
        </p:txBody>
      </p:sp>
      <p:sp>
        <p:nvSpPr>
          <p:cNvPr id="2" name="TextBox 1">
            <a:extLst>
              <a:ext uri="{FF2B5EF4-FFF2-40B4-BE49-F238E27FC236}">
                <a16:creationId xmlns:a16="http://schemas.microsoft.com/office/drawing/2014/main" id="{B1A81AAD-4E07-4D96-5B82-EDC923019250}"/>
              </a:ext>
            </a:extLst>
          </p:cNvPr>
          <p:cNvSpPr txBox="1"/>
          <p:nvPr/>
        </p:nvSpPr>
        <p:spPr>
          <a:xfrm>
            <a:off x="321502" y="5957543"/>
            <a:ext cx="9144000" cy="762805"/>
          </a:xfrm>
          <a:prstGeom prst="roundRect">
            <a:avLst>
              <a:gd name="adj" fmla="val 6497"/>
            </a:avLst>
          </a:prstGeom>
          <a:solidFill>
            <a:srgbClr val="000000">
              <a:alpha val="30000"/>
            </a:srgbClr>
          </a:solidFill>
        </p:spPr>
        <p:txBody>
          <a:bodyPr vert="horz" lIns="91440" tIns="45720" rIns="91440" bIns="45720" rtlCol="0" anchor="b">
            <a:normAutofit lnSpcReduction="1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panose="020F0502020204030204"/>
                <a:ea typeface="+mn-ea"/>
                <a:cs typeface="+mn-cs"/>
              </a:rPr>
              <a:t>Add service offerings</a:t>
            </a:r>
          </a:p>
        </p:txBody>
      </p:sp>
    </p:spTree>
    <p:extLst>
      <p:ext uri="{BB962C8B-B14F-4D97-AF65-F5344CB8AC3E}">
        <p14:creationId xmlns:p14="http://schemas.microsoft.com/office/powerpoint/2010/main" val="1812454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C6955AD-39BE-5E35-E7DE-8E6CD8046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10" y="847323"/>
            <a:ext cx="11139948" cy="5653823"/>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44AFDB3-324A-865C-D6AA-3AA839419B20}"/>
              </a:ext>
            </a:extLst>
          </p:cNvPr>
          <p:cNvSpPr/>
          <p:nvPr/>
        </p:nvSpPr>
        <p:spPr>
          <a:xfrm>
            <a:off x="412955" y="137652"/>
            <a:ext cx="11194227"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Let’s add one last thing …</a:t>
            </a:r>
          </a:p>
        </p:txBody>
      </p:sp>
      <p:sp>
        <p:nvSpPr>
          <p:cNvPr id="2" name="TextBox 1">
            <a:extLst>
              <a:ext uri="{FF2B5EF4-FFF2-40B4-BE49-F238E27FC236}">
                <a16:creationId xmlns:a16="http://schemas.microsoft.com/office/drawing/2014/main" id="{64FCD67B-BD2B-A3E1-F60C-E6AEFDE931ED}"/>
              </a:ext>
            </a:extLst>
          </p:cNvPr>
          <p:cNvSpPr txBox="1"/>
          <p:nvPr/>
        </p:nvSpPr>
        <p:spPr>
          <a:xfrm>
            <a:off x="1091852" y="7141119"/>
            <a:ext cx="9144000" cy="111452"/>
          </a:xfrm>
          <a:prstGeom prst="roundRect">
            <a:avLst>
              <a:gd name="adj" fmla="val 6497"/>
            </a:avLst>
          </a:prstGeom>
          <a:solidFill>
            <a:srgbClr val="000000">
              <a:alpha val="30000"/>
            </a:srgbClr>
          </a:solidFill>
        </p:spPr>
        <p:txBody>
          <a:bodyPr vert="horz" lIns="91440" tIns="45720" rIns="91440" bIns="45720" rtlCol="0" anchor="b">
            <a:normAutofit fontScale="25000" lnSpcReduction="2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panose="020F0502020204030204"/>
                <a:ea typeface="+mn-ea"/>
                <a:cs typeface="+mn-cs"/>
              </a:rPr>
              <a:t>Add an interactive button</a:t>
            </a:r>
          </a:p>
        </p:txBody>
      </p:sp>
    </p:spTree>
    <p:extLst>
      <p:ext uri="{BB962C8B-B14F-4D97-AF65-F5344CB8AC3E}">
        <p14:creationId xmlns:p14="http://schemas.microsoft.com/office/powerpoint/2010/main" val="15729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1F22"/>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descr="GitHub Copilot That Helps You Code Better With Suggestions for Whole ...">
            <a:extLst>
              <a:ext uri="{FF2B5EF4-FFF2-40B4-BE49-F238E27FC236}">
                <a16:creationId xmlns:a16="http://schemas.microsoft.com/office/drawing/2014/main" id="{286CEE3C-5B02-C50A-23A9-ED993BD4E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738" y="1383391"/>
            <a:ext cx="8556523" cy="48130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F0C2F5-0034-6AD6-B170-9FBCE325EA29}"/>
              </a:ext>
            </a:extLst>
          </p:cNvPr>
          <p:cNvSpPr txBox="1"/>
          <p:nvPr/>
        </p:nvSpPr>
        <p:spPr>
          <a:xfrm>
            <a:off x="3859160" y="721826"/>
            <a:ext cx="4473677" cy="1346259"/>
          </a:xfrm>
          <a:prstGeom prst="roundRect">
            <a:avLst/>
          </a:prstGeom>
          <a:solidFill>
            <a:srgbClr val="1B1F22"/>
          </a:solidFill>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000" b="1" i="0" u="none" strike="noStrike" kern="1200" cap="none" spc="0" normalizeH="0" baseline="0" noProof="0">
                <a:ln>
                  <a:noFill/>
                </a:ln>
                <a:solidFill>
                  <a:srgbClr val="FFFF00"/>
                </a:solidFill>
                <a:effectLst/>
                <a:uLnTx/>
                <a:uFillTx/>
                <a:latin typeface="Calibri" panose="020F0502020204030204"/>
                <a:ea typeface="+mn-ea"/>
                <a:cs typeface="+mn-cs"/>
              </a:rPr>
              <a:t>Demo 2</a:t>
            </a:r>
          </a:p>
        </p:txBody>
      </p:sp>
    </p:spTree>
    <p:extLst>
      <p:ext uri="{BB962C8B-B14F-4D97-AF65-F5344CB8AC3E}">
        <p14:creationId xmlns:p14="http://schemas.microsoft.com/office/powerpoint/2010/main" val="3236190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Code HD Wallpaper | Background Image | 2560x1440 | ID:813087 ...">
            <a:extLst>
              <a:ext uri="{FF2B5EF4-FFF2-40B4-BE49-F238E27FC236}">
                <a16:creationId xmlns:a16="http://schemas.microsoft.com/office/drawing/2014/main" id="{A8B716AE-97DB-BD36-7A65-DCF2065CA20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F49C08-5915-DC42-D96D-41BA6B9F2036}"/>
              </a:ext>
            </a:extLst>
          </p:cNvPr>
          <p:cNvSpPr txBox="1"/>
          <p:nvPr/>
        </p:nvSpPr>
        <p:spPr>
          <a:xfrm>
            <a:off x="1524000" y="1122362"/>
            <a:ext cx="9144000" cy="2900518"/>
          </a:xfrm>
          <a:prstGeom prst="roundRect">
            <a:avLst>
              <a:gd name="adj" fmla="val 6497"/>
            </a:avLst>
          </a:prstGeom>
          <a:solidFill>
            <a:srgbClr val="000000">
              <a:alpha val="30000"/>
            </a:srgbClr>
          </a:solidFill>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lang="en-US" sz="4800" b="1">
                <a:solidFill>
                  <a:srgbClr val="FFFFFF"/>
                </a:solidFill>
                <a:latin typeface="Calibri" panose="020F0502020204030204"/>
              </a:rPr>
              <a:t>Modify the page design</a:t>
            </a:r>
            <a:endParaRPr kumimoji="0" lang="en-US" sz="4800" b="1"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A9BCCAA-C337-1526-915D-1C2D196ED13F}"/>
              </a:ext>
            </a:extLst>
          </p:cNvPr>
          <p:cNvPicPr>
            <a:picLocks noChangeAspect="1"/>
          </p:cNvPicPr>
          <p:nvPr/>
        </p:nvPicPr>
        <p:blipFill>
          <a:blip r:embed="rId3"/>
          <a:stretch>
            <a:fillRect/>
          </a:stretch>
        </p:blipFill>
        <p:spPr>
          <a:xfrm>
            <a:off x="10734472" y="6353104"/>
            <a:ext cx="1457528" cy="504895"/>
          </a:xfrm>
          <a:prstGeom prst="rect">
            <a:avLst/>
          </a:prstGeom>
        </p:spPr>
      </p:pic>
    </p:spTree>
    <p:extLst>
      <p:ext uri="{BB962C8B-B14F-4D97-AF65-F5344CB8AC3E}">
        <p14:creationId xmlns:p14="http://schemas.microsoft.com/office/powerpoint/2010/main" val="46690042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AAE16D-1ADE-C3F5-367F-908750CC5E7B}"/>
              </a:ext>
            </a:extLst>
          </p:cNvPr>
          <p:cNvSpPr/>
          <p:nvPr/>
        </p:nvSpPr>
        <p:spPr>
          <a:xfrm>
            <a:off x="235974" y="137652"/>
            <a:ext cx="11602063"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Let’s use Copilot to </a:t>
            </a:r>
            <a:r>
              <a:rPr lang="en-IN" sz="2400" b="1">
                <a:solidFill>
                  <a:srgbClr val="15ECE6"/>
                </a:solidFill>
              </a:rPr>
              <a:t>edit the design </a:t>
            </a:r>
            <a:r>
              <a:rPr lang="en-IN" sz="2400" b="1">
                <a:solidFill>
                  <a:schemeClr val="bg1"/>
                </a:solidFill>
              </a:rPr>
              <a:t>of Product App</a:t>
            </a:r>
          </a:p>
        </p:txBody>
      </p:sp>
      <p:pic>
        <p:nvPicPr>
          <p:cNvPr id="4" name="Picture 3" descr="A screenshot of a computer&#10;&#10;Description automatically generated with medium confidence">
            <a:extLst>
              <a:ext uri="{FF2B5EF4-FFF2-40B4-BE49-F238E27FC236}">
                <a16:creationId xmlns:a16="http://schemas.microsoft.com/office/drawing/2014/main" id="{98A6B870-599D-B0A3-953D-4F1DE1BC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1" y="788034"/>
            <a:ext cx="11484077" cy="5828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426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69B11-C6E6-4896-8517-D8DD05F86293}"/>
              </a:ext>
            </a:extLst>
          </p:cNvPr>
          <p:cNvPicPr>
            <a:picLocks noChangeAspect="1"/>
          </p:cNvPicPr>
          <p:nvPr/>
        </p:nvPicPr>
        <p:blipFill>
          <a:blip r:embed="rId2"/>
          <a:stretch>
            <a:fillRect/>
          </a:stretch>
        </p:blipFill>
        <p:spPr>
          <a:xfrm>
            <a:off x="0" y="0"/>
            <a:ext cx="10862095" cy="6858000"/>
          </a:xfrm>
          <a:prstGeom prst="rect">
            <a:avLst/>
          </a:prstGeom>
        </p:spPr>
      </p:pic>
      <p:sp>
        <p:nvSpPr>
          <p:cNvPr id="4" name="Rectangle 3">
            <a:extLst>
              <a:ext uri="{FF2B5EF4-FFF2-40B4-BE49-F238E27FC236}">
                <a16:creationId xmlns:a16="http://schemas.microsoft.com/office/drawing/2014/main" id="{71E517A9-0329-05FB-04F0-40D997E78070}"/>
              </a:ext>
            </a:extLst>
          </p:cNvPr>
          <p:cNvSpPr/>
          <p:nvPr/>
        </p:nvSpPr>
        <p:spPr>
          <a:xfrm>
            <a:off x="4247535" y="0"/>
            <a:ext cx="7944465" cy="6858000"/>
          </a:xfrm>
          <a:prstGeom prst="rect">
            <a:avLst/>
          </a:prstGeom>
          <a:gradFill flip="none" rotWithShape="1">
            <a:gsLst>
              <a:gs pos="0">
                <a:schemeClr val="tx1">
                  <a:alpha val="0"/>
                </a:schemeClr>
              </a:gs>
              <a:gs pos="30000">
                <a:schemeClr val="tx1">
                  <a:alpha val="70000"/>
                </a:schemeClr>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B7A8338-4B53-E72C-1DE1-B4EA25D384A4}"/>
              </a:ext>
            </a:extLst>
          </p:cNvPr>
          <p:cNvSpPr txBox="1"/>
          <p:nvPr/>
        </p:nvSpPr>
        <p:spPr>
          <a:xfrm>
            <a:off x="6489290" y="1240349"/>
            <a:ext cx="5594555" cy="2900518"/>
          </a:xfrm>
          <a:prstGeom prst="roundRect">
            <a:avLst>
              <a:gd name="adj" fmla="val 6497"/>
            </a:avLst>
          </a:prstGeom>
          <a:solidFill>
            <a:srgbClr val="000000">
              <a:alpha val="30000"/>
            </a:srgbClr>
          </a:solidFill>
        </p:spPr>
        <p:txBody>
          <a:bodyPr vert="horz" lIns="91440" tIns="45720" rIns="91440" bIns="45720" rtlCol="0" anchor="b">
            <a:normAutofit/>
          </a:bodyPr>
          <a:lstStyle/>
          <a:p>
            <a:pPr marL="0" marR="0" lvl="0" indent="0"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a:noFill/>
                </a:ln>
                <a:solidFill>
                  <a:srgbClr val="FFFF00"/>
                </a:solidFill>
                <a:effectLst/>
                <a:uLnTx/>
                <a:uFillTx/>
                <a:latin typeface="Calibri" panose="020F0502020204030204"/>
                <a:ea typeface="+mn-ea"/>
                <a:cs typeface="+mn-cs"/>
              </a:rPr>
              <a:t>GitHub Copilot Labs</a:t>
            </a:r>
          </a:p>
          <a:p>
            <a:pPr marL="0" marR="0" lvl="0" indent="0" defTabSz="914400" rtl="0" eaLnBrk="1" fontAlgn="auto" latinLnBrk="0" hangingPunct="1">
              <a:lnSpc>
                <a:spcPct val="90000"/>
              </a:lnSpc>
              <a:spcBef>
                <a:spcPct val="0"/>
              </a:spcBef>
              <a:spcAft>
                <a:spcPts val="600"/>
              </a:spcAft>
              <a:buClrTx/>
              <a:buSzTx/>
              <a:buFontTx/>
              <a:buNone/>
              <a:tabLst/>
              <a:defRPr/>
            </a:pPr>
            <a:endParaRPr lang="en-US" sz="4800" b="1">
              <a:solidFill>
                <a:srgbClr val="FFFFFF"/>
              </a:solidFill>
              <a:latin typeface="Calibri" panose="020F0502020204030204"/>
            </a:endParaRPr>
          </a:p>
          <a:p>
            <a:pPr marL="0" marR="0" lvl="0" indent="0" defTabSz="914400" rtl="0" eaLnBrk="1" fontAlgn="auto" latinLnBrk="0" hangingPunct="1">
              <a:lnSpc>
                <a:spcPct val="90000"/>
              </a:lnSpc>
              <a:spcBef>
                <a:spcPct val="0"/>
              </a:spcBef>
              <a:spcAft>
                <a:spcPts val="600"/>
              </a:spcAft>
              <a:buClrTx/>
              <a:buSzTx/>
              <a:buFontTx/>
              <a:buNone/>
              <a:tabLst/>
              <a:defRPr/>
            </a:pPr>
            <a:r>
              <a:rPr kumimoji="0" lang="en-US" sz="2400" i="0" u="none" strike="noStrike" kern="1200" cap="none" spc="0" normalizeH="0" baseline="0" noProof="0">
                <a:ln>
                  <a:noFill/>
                </a:ln>
                <a:solidFill>
                  <a:srgbClr val="FFFFFF"/>
                </a:solidFill>
                <a:effectLst/>
                <a:uLnTx/>
                <a:uFillTx/>
                <a:latin typeface="Calibri" panose="020F0502020204030204"/>
                <a:ea typeface="+mn-ea"/>
                <a:cs typeface="+mn-cs"/>
              </a:rPr>
              <a:t>A VS Code extension for experimental applications of GitHub Copilot</a:t>
            </a:r>
          </a:p>
        </p:txBody>
      </p:sp>
    </p:spTree>
    <p:extLst>
      <p:ext uri="{BB962C8B-B14F-4D97-AF65-F5344CB8AC3E}">
        <p14:creationId xmlns:p14="http://schemas.microsoft.com/office/powerpoint/2010/main" val="2925730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Code HD Wallpaper | Background Image | 2560x1440 | ID:813087 ...">
            <a:extLst>
              <a:ext uri="{FF2B5EF4-FFF2-40B4-BE49-F238E27FC236}">
                <a16:creationId xmlns:a16="http://schemas.microsoft.com/office/drawing/2014/main" id="{A8B716AE-97DB-BD36-7A65-DCF2065CA20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F49C08-5915-DC42-D96D-41BA6B9F2036}"/>
              </a:ext>
            </a:extLst>
          </p:cNvPr>
          <p:cNvSpPr txBox="1"/>
          <p:nvPr/>
        </p:nvSpPr>
        <p:spPr>
          <a:xfrm>
            <a:off x="1524000" y="1122362"/>
            <a:ext cx="9144000" cy="2900518"/>
          </a:xfrm>
          <a:prstGeom prst="roundRect">
            <a:avLst>
              <a:gd name="adj" fmla="val 6497"/>
            </a:avLst>
          </a:prstGeom>
          <a:solidFill>
            <a:srgbClr val="000000">
              <a:alpha val="30000"/>
            </a:srgbClr>
          </a:solidFill>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a:noFill/>
                </a:ln>
                <a:solidFill>
                  <a:srgbClr val="FFFFFF"/>
                </a:solidFill>
                <a:effectLst/>
                <a:uLnTx/>
                <a:uFillTx/>
                <a:latin typeface="Calibri" panose="020F0502020204030204"/>
                <a:ea typeface="+mn-ea"/>
                <a:cs typeface="+mn-cs"/>
              </a:rPr>
              <a:t>Understand code &amp; add better comments</a:t>
            </a:r>
          </a:p>
        </p:txBody>
      </p:sp>
      <p:pic>
        <p:nvPicPr>
          <p:cNvPr id="10" name="Picture 9">
            <a:extLst>
              <a:ext uri="{FF2B5EF4-FFF2-40B4-BE49-F238E27FC236}">
                <a16:creationId xmlns:a16="http://schemas.microsoft.com/office/drawing/2014/main" id="{3A9BCCAA-C337-1526-915D-1C2D196ED13F}"/>
              </a:ext>
            </a:extLst>
          </p:cNvPr>
          <p:cNvPicPr>
            <a:picLocks noChangeAspect="1"/>
          </p:cNvPicPr>
          <p:nvPr/>
        </p:nvPicPr>
        <p:blipFill>
          <a:blip r:embed="rId3"/>
          <a:stretch>
            <a:fillRect/>
          </a:stretch>
        </p:blipFill>
        <p:spPr>
          <a:xfrm>
            <a:off x="10734472" y="6353104"/>
            <a:ext cx="1457528" cy="504895"/>
          </a:xfrm>
          <a:prstGeom prst="rect">
            <a:avLst/>
          </a:prstGeom>
        </p:spPr>
      </p:pic>
    </p:spTree>
    <p:extLst>
      <p:ext uri="{BB962C8B-B14F-4D97-AF65-F5344CB8AC3E}">
        <p14:creationId xmlns:p14="http://schemas.microsoft.com/office/powerpoint/2010/main" val="423989043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AAE16D-1ADE-C3F5-367F-908750CC5E7B}"/>
              </a:ext>
            </a:extLst>
          </p:cNvPr>
          <p:cNvSpPr/>
          <p:nvPr/>
        </p:nvSpPr>
        <p:spPr>
          <a:xfrm>
            <a:off x="235974" y="137652"/>
            <a:ext cx="11602063"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prstClr val="white"/>
                </a:solidFill>
                <a:effectLst/>
                <a:uLnTx/>
                <a:uFillTx/>
                <a:latin typeface="Calibri" panose="020F0502020204030204"/>
                <a:ea typeface="+mn-ea"/>
                <a:cs typeface="+mn-cs"/>
              </a:rPr>
              <a:t>Let’s use Copilot to </a:t>
            </a:r>
            <a:r>
              <a:rPr kumimoji="0" lang="en-IN" sz="2400" b="1" i="0" u="none" strike="noStrike" kern="1200" cap="none" spc="0" normalizeH="0" baseline="0" noProof="0">
                <a:ln>
                  <a:noFill/>
                </a:ln>
                <a:solidFill>
                  <a:srgbClr val="15ECE6"/>
                </a:solidFill>
                <a:effectLst/>
                <a:uLnTx/>
                <a:uFillTx/>
                <a:latin typeface="Calibri" panose="020F0502020204030204"/>
                <a:ea typeface="+mn-ea"/>
                <a:cs typeface="+mn-cs"/>
              </a:rPr>
              <a:t>understand</a:t>
            </a:r>
            <a:r>
              <a:rPr kumimoji="0" lang="en-IN" sz="2400" b="1" i="0" u="none" strike="noStrike" kern="1200" cap="none" spc="0" normalizeH="0" baseline="0" noProof="0">
                <a:ln>
                  <a:noFill/>
                </a:ln>
                <a:solidFill>
                  <a:prstClr val="white"/>
                </a:solidFill>
                <a:effectLst/>
                <a:uLnTx/>
                <a:uFillTx/>
                <a:latin typeface="Calibri" panose="020F0502020204030204"/>
                <a:ea typeface="+mn-ea"/>
                <a:cs typeface="+mn-cs"/>
              </a:rPr>
              <a:t> and add </a:t>
            </a:r>
            <a:r>
              <a:rPr kumimoji="0" lang="en-IN" sz="2400" b="1" i="0" u="none" strike="noStrike" kern="1200" cap="none" spc="0" normalizeH="0" baseline="0" noProof="0">
                <a:ln>
                  <a:noFill/>
                </a:ln>
                <a:solidFill>
                  <a:srgbClr val="15ECE6"/>
                </a:solidFill>
                <a:effectLst/>
                <a:uLnTx/>
                <a:uFillTx/>
                <a:latin typeface="Calibri" panose="020F0502020204030204"/>
                <a:ea typeface="+mn-ea"/>
                <a:cs typeface="+mn-cs"/>
              </a:rPr>
              <a:t>better comments </a:t>
            </a:r>
            <a:r>
              <a:rPr kumimoji="0" lang="en-IN" sz="2400" b="1" i="0" u="none" strike="noStrike" kern="1200" cap="none" spc="0" normalizeH="0" baseline="0" noProof="0">
                <a:ln>
                  <a:noFill/>
                </a:ln>
                <a:solidFill>
                  <a:prstClr val="white"/>
                </a:solidFill>
                <a:effectLst/>
                <a:uLnTx/>
                <a:uFillTx/>
                <a:latin typeface="Calibri" panose="020F0502020204030204"/>
                <a:ea typeface="+mn-ea"/>
                <a:cs typeface="+mn-cs"/>
              </a:rPr>
              <a:t>…</a:t>
            </a:r>
          </a:p>
        </p:txBody>
      </p:sp>
      <p:pic>
        <p:nvPicPr>
          <p:cNvPr id="3" name="Picture 2" descr="A screenshot of a computer&#10;&#10;Description automatically generated with medium confidence">
            <a:extLst>
              <a:ext uri="{FF2B5EF4-FFF2-40B4-BE49-F238E27FC236}">
                <a16:creationId xmlns:a16="http://schemas.microsoft.com/office/drawing/2014/main" id="{8A88E580-F964-DFFA-10DA-53CED5996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4" y="730469"/>
            <a:ext cx="11501814" cy="5837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2203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Code HD Wallpaper | Background Image | 2560x1440 | ID:813087 ...">
            <a:extLst>
              <a:ext uri="{FF2B5EF4-FFF2-40B4-BE49-F238E27FC236}">
                <a16:creationId xmlns:a16="http://schemas.microsoft.com/office/drawing/2014/main" id="{A8B716AE-97DB-BD36-7A65-DCF2065CA20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F49C08-5915-DC42-D96D-41BA6B9F2036}"/>
              </a:ext>
            </a:extLst>
          </p:cNvPr>
          <p:cNvSpPr txBox="1"/>
          <p:nvPr/>
        </p:nvSpPr>
        <p:spPr>
          <a:xfrm>
            <a:off x="1524000" y="1122362"/>
            <a:ext cx="9144000" cy="2900518"/>
          </a:xfrm>
          <a:prstGeom prst="roundRect">
            <a:avLst>
              <a:gd name="adj" fmla="val 6497"/>
            </a:avLst>
          </a:prstGeom>
          <a:solidFill>
            <a:srgbClr val="000000">
              <a:alpha val="30000"/>
            </a:srgbClr>
          </a:solidFill>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a:noFill/>
                </a:ln>
                <a:solidFill>
                  <a:srgbClr val="FFFFFF"/>
                </a:solidFill>
                <a:effectLst/>
                <a:uLnTx/>
                <a:uFillTx/>
                <a:latin typeface="Calibri" panose="020F0502020204030204"/>
                <a:ea typeface="+mn-ea"/>
                <a:cs typeface="+mn-cs"/>
              </a:rPr>
              <a:t>Generate Unit Test cases</a:t>
            </a:r>
          </a:p>
        </p:txBody>
      </p:sp>
      <p:pic>
        <p:nvPicPr>
          <p:cNvPr id="10" name="Picture 9">
            <a:extLst>
              <a:ext uri="{FF2B5EF4-FFF2-40B4-BE49-F238E27FC236}">
                <a16:creationId xmlns:a16="http://schemas.microsoft.com/office/drawing/2014/main" id="{3A9BCCAA-C337-1526-915D-1C2D196ED13F}"/>
              </a:ext>
            </a:extLst>
          </p:cNvPr>
          <p:cNvPicPr>
            <a:picLocks noChangeAspect="1"/>
          </p:cNvPicPr>
          <p:nvPr/>
        </p:nvPicPr>
        <p:blipFill>
          <a:blip r:embed="rId3"/>
          <a:stretch>
            <a:fillRect/>
          </a:stretch>
        </p:blipFill>
        <p:spPr>
          <a:xfrm>
            <a:off x="10734472" y="6353104"/>
            <a:ext cx="1457528" cy="504895"/>
          </a:xfrm>
          <a:prstGeom prst="rect">
            <a:avLst/>
          </a:prstGeom>
        </p:spPr>
      </p:pic>
    </p:spTree>
    <p:extLst>
      <p:ext uri="{BB962C8B-B14F-4D97-AF65-F5344CB8AC3E}">
        <p14:creationId xmlns:p14="http://schemas.microsoft.com/office/powerpoint/2010/main" val="15999866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3F71494-72BF-2DD6-88EE-F5DA72EBE64F}"/>
              </a:ext>
            </a:extLst>
          </p:cNvPr>
          <p:cNvSpPr txBox="1">
            <a:spLocks noGrp="1"/>
          </p:cNvSpPr>
          <p:nvPr/>
        </p:nvSpPr>
        <p:spPr>
          <a:xfrm>
            <a:off x="2665564" y="463220"/>
            <a:ext cx="6860872" cy="769441"/>
          </a:xfrm>
          <a:prstGeom prst="rect">
            <a:avLst/>
          </a:prstGeom>
          <a:noFill/>
          <a:ln>
            <a:noFill/>
            <a:prstDash/>
          </a:ln>
          <a:effectLst/>
        </p:spPr>
        <p:txBody>
          <a:bodyPr rot="0" spcFirstLastPara="0"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50" normalizeH="0" baseline="0" noProof="0" dirty="0">
                <a:ln w="3175">
                  <a:noFill/>
                </a:ln>
                <a:gradFill flip="none" rotWithShape="1">
                  <a:gsLst>
                    <a:gs pos="24000">
                      <a:srgbClr val="50E6FF"/>
                    </a:gs>
                    <a:gs pos="100000">
                      <a:srgbClr val="D59DFF"/>
                    </a:gs>
                  </a:gsLst>
                  <a:lin ang="2700000" scaled="1"/>
                  <a:tileRect/>
                </a:gradFill>
                <a:effectLst/>
                <a:uLnTx/>
                <a:uFillTx/>
                <a:latin typeface="Segoe UI Semibold"/>
                <a:ea typeface="+mn-ea"/>
                <a:cs typeface="+mn-cs"/>
              </a:rPr>
              <a:t>GitHub Copilot</a:t>
            </a:r>
          </a:p>
        </p:txBody>
      </p:sp>
      <p:sp>
        <p:nvSpPr>
          <p:cNvPr id="4" name="TextBox 2">
            <a:extLst>
              <a:ext uri="{FF2B5EF4-FFF2-40B4-BE49-F238E27FC236}">
                <a16:creationId xmlns:a16="http://schemas.microsoft.com/office/drawing/2014/main" id="{0B86CA14-F4C5-C45F-E9FA-4E0FA36F01B2}"/>
              </a:ext>
            </a:extLst>
          </p:cNvPr>
          <p:cNvSpPr txBox="1"/>
          <p:nvPr/>
        </p:nvSpPr>
        <p:spPr>
          <a:xfrm>
            <a:off x="872247" y="1275976"/>
            <a:ext cx="10447506" cy="3077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defRPr/>
            </a:pPr>
            <a:r>
              <a:rPr lang="en-US" sz="2000" b="0" spc="10" dirty="0">
                <a:solidFill>
                  <a:srgbClr val="FFFFFF"/>
                </a:solidFill>
                <a:latin typeface="Segoe UI Semibold"/>
              </a:rPr>
              <a:t>Practical Use Cases for AI Pair Programming</a:t>
            </a:r>
          </a:p>
        </p:txBody>
      </p:sp>
      <p:sp>
        <p:nvSpPr>
          <p:cNvPr id="5" name="!! REC 1">
            <a:extLst>
              <a:ext uri="{FF2B5EF4-FFF2-40B4-BE49-F238E27FC236}">
                <a16:creationId xmlns:a16="http://schemas.microsoft.com/office/drawing/2014/main" id="{026A66D3-7C54-E3C4-40E2-88D3DD638AED}"/>
              </a:ext>
              <a:ext uri="{C183D7F6-B498-43B3-948B-1728B52AA6E4}">
                <adec:decorative xmlns:adec="http://schemas.microsoft.com/office/drawing/2017/decorative" val="1"/>
              </a:ext>
            </a:extLst>
          </p:cNvPr>
          <p:cNvSpPr/>
          <p:nvPr/>
        </p:nvSpPr>
        <p:spPr bwMode="auto">
          <a:xfrm>
            <a:off x="641923" y="2402978"/>
            <a:ext cx="3358577" cy="1568947"/>
          </a:xfrm>
          <a:prstGeom prst="roundRect">
            <a:avLst>
              <a:gd name="adj" fmla="val 3188"/>
            </a:avLst>
          </a:prstGeom>
          <a:solidFill>
            <a:srgbClr val="FFFFFF">
              <a:alpha val="12000"/>
            </a:srgbClr>
          </a:solidFill>
          <a:ln w="9525" cap="flat" cmpd="sng" algn="ctr">
            <a:solidFill>
              <a:srgbClr val="50E6FF">
                <a:alpha val="30000"/>
              </a:srgbClr>
            </a:solidFill>
            <a:prstDash val="solid"/>
            <a:headEnd type="none" w="med" len="med"/>
            <a:tailEnd type="none" w="med" len="med"/>
          </a:ln>
          <a:effectLst>
            <a:outerShdw blurRad="50800" dist="38100" dir="5400000" algn="t" rotWithShape="0">
              <a:srgbClr val="0078D4">
                <a:alpha val="40000"/>
              </a:srgbClr>
            </a:outerShdw>
          </a:effectLst>
        </p:spPr>
        <p:txBody>
          <a:bodyPr rot="0" spcFirstLastPara="0" vertOverflow="overflow" horzOverflow="overflow" vert="horz" wrap="square" lIns="173397" tIns="138719" rIns="173397" bIns="138719" numCol="1" spcCol="0" rtlCol="0" fromWordArt="0" anchor="ctr" anchorCtr="0" forceAA="0" compatLnSpc="1">
            <a:prstTxWarp prst="textNoShape">
              <a:avLst/>
            </a:prstTxWarp>
            <a:noAutofit/>
          </a:bodyPr>
          <a:lstStyle/>
          <a:p>
            <a:pPr marL="0" marR="0" lvl="0" indent="0" algn="ctr" defTabSz="884111" rtl="0" eaLnBrk="1" fontAlgn="base" latinLnBrk="0" hangingPunct="1">
              <a:lnSpc>
                <a:spcPct val="100000"/>
              </a:lnSpc>
              <a:spcBef>
                <a:spcPct val="0"/>
              </a:spcBef>
              <a:spcAft>
                <a:spcPct val="0"/>
              </a:spcAft>
              <a:buClrTx/>
              <a:buSzTx/>
              <a:buFontTx/>
              <a:buNone/>
              <a:tabLst/>
              <a:defRPr/>
            </a:pPr>
            <a:r>
              <a:rPr kumimoji="0" lang="en-US" sz="2400" i="0" u="none" strike="noStrike" kern="0" cap="none" spc="0" normalizeH="0" baseline="0" noProof="0" dirty="0">
                <a:ln>
                  <a:noFill/>
                </a:ln>
                <a:solidFill>
                  <a:srgbClr val="15ECE6"/>
                </a:solidFill>
                <a:effectLst/>
                <a:uLnTx/>
                <a:uFillTx/>
                <a:latin typeface="+mj-lt"/>
                <a:ea typeface="+mn-ea"/>
                <a:cs typeface="Segoe UI" pitchFamily="34" charset="0"/>
              </a:rPr>
              <a:t>Code faster with code suggestions</a:t>
            </a:r>
          </a:p>
        </p:txBody>
      </p:sp>
      <p:sp>
        <p:nvSpPr>
          <p:cNvPr id="6" name="!! REC 1">
            <a:extLst>
              <a:ext uri="{FF2B5EF4-FFF2-40B4-BE49-F238E27FC236}">
                <a16:creationId xmlns:a16="http://schemas.microsoft.com/office/drawing/2014/main" id="{0E9ADB8C-0CBC-517E-F72A-86DD08E4B738}"/>
              </a:ext>
              <a:ext uri="{C183D7F6-B498-43B3-948B-1728B52AA6E4}">
                <adec:decorative xmlns:adec="http://schemas.microsoft.com/office/drawing/2017/decorative" val="1"/>
              </a:ext>
            </a:extLst>
          </p:cNvPr>
          <p:cNvSpPr/>
          <p:nvPr/>
        </p:nvSpPr>
        <p:spPr bwMode="auto">
          <a:xfrm>
            <a:off x="4416711" y="2402978"/>
            <a:ext cx="3358577" cy="1568947"/>
          </a:xfrm>
          <a:prstGeom prst="roundRect">
            <a:avLst>
              <a:gd name="adj" fmla="val 3188"/>
            </a:avLst>
          </a:prstGeom>
          <a:solidFill>
            <a:srgbClr val="FFFFFF">
              <a:alpha val="12000"/>
            </a:srgbClr>
          </a:solidFill>
          <a:ln w="9525" cap="flat" cmpd="sng" algn="ctr">
            <a:solidFill>
              <a:srgbClr val="50E6FF">
                <a:alpha val="30000"/>
              </a:srgbClr>
            </a:solidFill>
            <a:prstDash val="solid"/>
            <a:headEnd type="none" w="med" len="med"/>
            <a:tailEnd type="none" w="med" len="med"/>
          </a:ln>
          <a:effectLst/>
        </p:spPr>
        <p:txBody>
          <a:bodyPr rot="0" spcFirstLastPara="0" vertOverflow="overflow" horzOverflow="overflow" vert="horz" wrap="square" lIns="173397" tIns="138719" rIns="173397" bIns="138719" numCol="1" spcCol="0" rtlCol="0" fromWordArt="0" anchor="ctr" anchorCtr="0" forceAA="0" compatLnSpc="1">
            <a:prstTxWarp prst="textNoShape">
              <a:avLst/>
            </a:prstTxWarp>
            <a:noAutofit/>
          </a:bodyPr>
          <a:lstStyle/>
          <a:p>
            <a:pPr marL="0" marR="0" lvl="0" indent="0" algn="ctr" defTabSz="884111" rtl="0" eaLnBrk="1" fontAlgn="base" latinLnBrk="0" hangingPunct="1">
              <a:lnSpc>
                <a:spcPct val="100000"/>
              </a:lnSpc>
              <a:spcBef>
                <a:spcPct val="0"/>
              </a:spcBef>
              <a:spcAft>
                <a:spcPct val="0"/>
              </a:spcAft>
              <a:buClrTx/>
              <a:buSzTx/>
              <a:buFontTx/>
              <a:buNone/>
              <a:tabLst/>
              <a:defRPr/>
            </a:pPr>
            <a:r>
              <a:rPr kumimoji="0" lang="en-US" sz="2400" i="0" u="none" strike="noStrike" kern="0" cap="none" spc="0" normalizeH="0" baseline="0" noProof="0" dirty="0">
                <a:ln>
                  <a:noFill/>
                </a:ln>
                <a:solidFill>
                  <a:srgbClr val="15ECE6"/>
                </a:solidFill>
                <a:effectLst/>
                <a:uLnTx/>
                <a:uFillTx/>
                <a:latin typeface="+mj-lt"/>
                <a:ea typeface="+mn-ea"/>
                <a:cs typeface="Segoe UI" pitchFamily="34" charset="0"/>
              </a:rPr>
              <a:t>Code to Comment</a:t>
            </a:r>
          </a:p>
        </p:txBody>
      </p:sp>
      <p:sp>
        <p:nvSpPr>
          <p:cNvPr id="7" name="!! REC 1">
            <a:extLst>
              <a:ext uri="{FF2B5EF4-FFF2-40B4-BE49-F238E27FC236}">
                <a16:creationId xmlns:a16="http://schemas.microsoft.com/office/drawing/2014/main" id="{CEC5A47B-B69F-D684-0196-202F17A17023}"/>
              </a:ext>
              <a:ext uri="{C183D7F6-B498-43B3-948B-1728B52AA6E4}">
                <adec:decorative xmlns:adec="http://schemas.microsoft.com/office/drawing/2017/decorative" val="1"/>
              </a:ext>
            </a:extLst>
          </p:cNvPr>
          <p:cNvSpPr/>
          <p:nvPr/>
        </p:nvSpPr>
        <p:spPr bwMode="auto">
          <a:xfrm>
            <a:off x="8191500" y="2402978"/>
            <a:ext cx="3358577" cy="1568947"/>
          </a:xfrm>
          <a:prstGeom prst="roundRect">
            <a:avLst>
              <a:gd name="adj" fmla="val 3188"/>
            </a:avLst>
          </a:prstGeom>
          <a:solidFill>
            <a:srgbClr val="FFFFFF">
              <a:alpha val="12000"/>
            </a:srgbClr>
          </a:solidFill>
          <a:ln w="9525" cap="flat" cmpd="sng" algn="ctr">
            <a:solidFill>
              <a:srgbClr val="50E6FF">
                <a:alpha val="30000"/>
              </a:srgbClr>
            </a:solidFill>
            <a:prstDash val="solid"/>
            <a:headEnd type="none" w="med" len="med"/>
            <a:tailEnd type="none" w="med" len="med"/>
          </a:ln>
          <a:effectLst/>
        </p:spPr>
        <p:txBody>
          <a:bodyPr rot="0" spcFirstLastPara="0" vertOverflow="overflow" horzOverflow="overflow" vert="horz" wrap="square" lIns="173397" tIns="138719" rIns="173397" bIns="138719" numCol="1" spcCol="0" rtlCol="0" fromWordArt="0" anchor="ctr" anchorCtr="0" forceAA="0" compatLnSpc="1">
            <a:prstTxWarp prst="textNoShape">
              <a:avLst/>
            </a:prstTxWarp>
            <a:noAutofit/>
          </a:bodyPr>
          <a:lstStyle/>
          <a:p>
            <a:pPr marL="0" marR="0" lvl="0" indent="0" algn="ctr" defTabSz="884111" rtl="0" eaLnBrk="1" fontAlgn="base" latinLnBrk="0" hangingPunct="1">
              <a:lnSpc>
                <a:spcPct val="100000"/>
              </a:lnSpc>
              <a:spcBef>
                <a:spcPct val="0"/>
              </a:spcBef>
              <a:spcAft>
                <a:spcPct val="0"/>
              </a:spcAft>
              <a:buClrTx/>
              <a:buSzTx/>
              <a:buFontTx/>
              <a:buNone/>
              <a:tabLst/>
              <a:defRPr/>
            </a:pPr>
            <a:r>
              <a:rPr kumimoji="0" lang="en-US" sz="2400" i="0" u="none" strike="noStrike" kern="0" cap="none" spc="0" normalizeH="0" baseline="0" noProof="0" dirty="0">
                <a:ln>
                  <a:noFill/>
                </a:ln>
                <a:solidFill>
                  <a:srgbClr val="15ECE6"/>
                </a:solidFill>
                <a:effectLst/>
                <a:uLnTx/>
                <a:uFillTx/>
                <a:latin typeface="+mj-lt"/>
                <a:ea typeface="+mn-ea"/>
                <a:cs typeface="Segoe UI" pitchFamily="34" charset="0"/>
              </a:rPr>
              <a:t>Improve code </a:t>
            </a:r>
          </a:p>
          <a:p>
            <a:pPr marL="0" marR="0" lvl="0" indent="0" algn="ctr" defTabSz="884111" rtl="0" eaLnBrk="1" fontAlgn="base" latinLnBrk="0" hangingPunct="1">
              <a:lnSpc>
                <a:spcPct val="100000"/>
              </a:lnSpc>
              <a:spcBef>
                <a:spcPct val="0"/>
              </a:spcBef>
              <a:spcAft>
                <a:spcPct val="0"/>
              </a:spcAft>
              <a:buClrTx/>
              <a:buSzTx/>
              <a:buFontTx/>
              <a:buNone/>
              <a:tabLst/>
              <a:defRPr/>
            </a:pPr>
            <a:r>
              <a:rPr kumimoji="0" lang="en-US" sz="2400" i="0" u="none" strike="noStrike" kern="0" cap="none" spc="0" normalizeH="0" baseline="0" noProof="0" dirty="0">
                <a:ln>
                  <a:noFill/>
                </a:ln>
                <a:solidFill>
                  <a:srgbClr val="15ECE6"/>
                </a:solidFill>
                <a:effectLst/>
                <a:uLnTx/>
                <a:uFillTx/>
                <a:latin typeface="+mj-lt"/>
                <a:ea typeface="+mn-ea"/>
                <a:cs typeface="Segoe UI" pitchFamily="34" charset="0"/>
              </a:rPr>
              <a:t>syntax quality</a:t>
            </a:r>
          </a:p>
        </p:txBody>
      </p:sp>
      <p:sp>
        <p:nvSpPr>
          <p:cNvPr id="8" name="!! REC 1">
            <a:extLst>
              <a:ext uri="{FF2B5EF4-FFF2-40B4-BE49-F238E27FC236}">
                <a16:creationId xmlns:a16="http://schemas.microsoft.com/office/drawing/2014/main" id="{32C41231-6D6F-50F2-F4CB-2D686C99EE7B}"/>
              </a:ext>
              <a:ext uri="{C183D7F6-B498-43B3-948B-1728B52AA6E4}">
                <adec:decorative xmlns:adec="http://schemas.microsoft.com/office/drawing/2017/decorative" val="1"/>
              </a:ext>
            </a:extLst>
          </p:cNvPr>
          <p:cNvSpPr/>
          <p:nvPr/>
        </p:nvSpPr>
        <p:spPr bwMode="auto">
          <a:xfrm>
            <a:off x="641923" y="4441328"/>
            <a:ext cx="3358577" cy="1568947"/>
          </a:xfrm>
          <a:prstGeom prst="roundRect">
            <a:avLst>
              <a:gd name="adj" fmla="val 3188"/>
            </a:avLst>
          </a:prstGeom>
          <a:solidFill>
            <a:srgbClr val="FFFFFF">
              <a:alpha val="12000"/>
            </a:srgbClr>
          </a:solidFill>
          <a:ln w="9525" cap="flat" cmpd="sng" algn="ctr">
            <a:solidFill>
              <a:srgbClr val="50E6FF">
                <a:alpha val="30000"/>
              </a:srgbClr>
            </a:solidFill>
            <a:prstDash val="solid"/>
            <a:headEnd type="none" w="med" len="med"/>
            <a:tailEnd type="none" w="med" len="med"/>
          </a:ln>
          <a:effectLst/>
        </p:spPr>
        <p:txBody>
          <a:bodyPr rot="0" spcFirstLastPara="0" vertOverflow="overflow" horzOverflow="overflow" vert="horz" wrap="square" lIns="173397" tIns="138719" rIns="173397" bIns="138719" numCol="1" spcCol="0" rtlCol="0" fromWordArt="0" anchor="ctr" anchorCtr="0" forceAA="0" compatLnSpc="1">
            <a:prstTxWarp prst="textNoShape">
              <a:avLst/>
            </a:prstTxWarp>
            <a:noAutofit/>
          </a:bodyPr>
          <a:lstStyle/>
          <a:p>
            <a:pPr marL="0" marR="0" lvl="0" indent="0" algn="ctr" defTabSz="884111" rtl="0" eaLnBrk="1" fontAlgn="base" latinLnBrk="0" hangingPunct="1">
              <a:lnSpc>
                <a:spcPct val="100000"/>
              </a:lnSpc>
              <a:spcBef>
                <a:spcPct val="0"/>
              </a:spcBef>
              <a:spcAft>
                <a:spcPct val="0"/>
              </a:spcAft>
              <a:buClrTx/>
              <a:buSzTx/>
              <a:buFontTx/>
              <a:buNone/>
              <a:tabLst/>
              <a:defRPr/>
            </a:pPr>
            <a:r>
              <a:rPr lang="en-US" sz="2400" kern="0" dirty="0">
                <a:solidFill>
                  <a:srgbClr val="15ECE6"/>
                </a:solidFill>
                <a:latin typeface="+mj-lt"/>
                <a:cs typeface="Segoe UI" pitchFamily="34" charset="0"/>
              </a:rPr>
              <a:t>Write Test Cases</a:t>
            </a:r>
            <a:endParaRPr kumimoji="0" lang="en-US" sz="2400" i="0" u="none" strike="noStrike" kern="0" cap="none" spc="0" normalizeH="0" baseline="0" noProof="0" dirty="0">
              <a:ln>
                <a:noFill/>
              </a:ln>
              <a:solidFill>
                <a:srgbClr val="15ECE6"/>
              </a:solidFill>
              <a:effectLst/>
              <a:uLnTx/>
              <a:uFillTx/>
              <a:latin typeface="+mj-lt"/>
              <a:ea typeface="+mn-ea"/>
              <a:cs typeface="Segoe UI" pitchFamily="34" charset="0"/>
            </a:endParaRPr>
          </a:p>
        </p:txBody>
      </p:sp>
      <p:sp>
        <p:nvSpPr>
          <p:cNvPr id="9" name="!! REC 1">
            <a:extLst>
              <a:ext uri="{FF2B5EF4-FFF2-40B4-BE49-F238E27FC236}">
                <a16:creationId xmlns:a16="http://schemas.microsoft.com/office/drawing/2014/main" id="{B9831951-0744-6C83-F64E-250F51EB637B}"/>
              </a:ext>
              <a:ext uri="{C183D7F6-B498-43B3-948B-1728B52AA6E4}">
                <adec:decorative xmlns:adec="http://schemas.microsoft.com/office/drawing/2017/decorative" val="1"/>
              </a:ext>
            </a:extLst>
          </p:cNvPr>
          <p:cNvSpPr/>
          <p:nvPr/>
        </p:nvSpPr>
        <p:spPr bwMode="auto">
          <a:xfrm>
            <a:off x="4416711" y="4441328"/>
            <a:ext cx="3358577" cy="1568947"/>
          </a:xfrm>
          <a:prstGeom prst="roundRect">
            <a:avLst>
              <a:gd name="adj" fmla="val 3188"/>
            </a:avLst>
          </a:prstGeom>
          <a:solidFill>
            <a:srgbClr val="FFFFFF">
              <a:alpha val="12000"/>
            </a:srgbClr>
          </a:solidFill>
          <a:ln w="9525" cap="flat" cmpd="sng" algn="ctr">
            <a:solidFill>
              <a:srgbClr val="50E6FF">
                <a:alpha val="30000"/>
              </a:srgbClr>
            </a:solidFill>
            <a:prstDash val="solid"/>
            <a:headEnd type="none" w="med" len="med"/>
            <a:tailEnd type="none" w="med" len="med"/>
          </a:ln>
          <a:effectLst/>
        </p:spPr>
        <p:txBody>
          <a:bodyPr rot="0" spcFirstLastPara="0" vertOverflow="overflow" horzOverflow="overflow" vert="horz" wrap="square" lIns="173397" tIns="138719" rIns="173397" bIns="138719" numCol="1" spcCol="0" rtlCol="0" fromWordArt="0" anchor="ctr" anchorCtr="0" forceAA="0" compatLnSpc="1">
            <a:prstTxWarp prst="textNoShape">
              <a:avLst/>
            </a:prstTxWarp>
            <a:noAutofit/>
          </a:bodyPr>
          <a:lstStyle/>
          <a:p>
            <a:pPr marL="0" marR="0" lvl="0" indent="0" algn="ctr" defTabSz="884111" rtl="0" eaLnBrk="1" fontAlgn="base" latinLnBrk="0" hangingPunct="1">
              <a:lnSpc>
                <a:spcPct val="100000"/>
              </a:lnSpc>
              <a:spcBef>
                <a:spcPct val="0"/>
              </a:spcBef>
              <a:spcAft>
                <a:spcPct val="0"/>
              </a:spcAft>
              <a:buClrTx/>
              <a:buSzTx/>
              <a:buFontTx/>
              <a:buNone/>
              <a:tabLst/>
              <a:defRPr/>
            </a:pPr>
            <a:r>
              <a:rPr kumimoji="0" lang="en-US" sz="2400" i="0" u="none" strike="noStrike" kern="0" cap="none" spc="0" normalizeH="0" baseline="0" noProof="0" dirty="0">
                <a:ln>
                  <a:noFill/>
                </a:ln>
                <a:solidFill>
                  <a:srgbClr val="15ECE6"/>
                </a:solidFill>
                <a:effectLst/>
                <a:uLnTx/>
                <a:uFillTx/>
                <a:latin typeface="+mj-lt"/>
                <a:ea typeface="+mn-ea"/>
                <a:cs typeface="Segoe UI" pitchFamily="34" charset="0"/>
              </a:rPr>
              <a:t>Understand &amp; Convert Code</a:t>
            </a:r>
          </a:p>
        </p:txBody>
      </p:sp>
      <p:sp>
        <p:nvSpPr>
          <p:cNvPr id="10" name="!! REC 1">
            <a:extLst>
              <a:ext uri="{FF2B5EF4-FFF2-40B4-BE49-F238E27FC236}">
                <a16:creationId xmlns:a16="http://schemas.microsoft.com/office/drawing/2014/main" id="{36042EC1-A151-8229-3856-4D0335D96247}"/>
              </a:ext>
              <a:ext uri="{C183D7F6-B498-43B3-948B-1728B52AA6E4}">
                <adec:decorative xmlns:adec="http://schemas.microsoft.com/office/drawing/2017/decorative" val="1"/>
              </a:ext>
            </a:extLst>
          </p:cNvPr>
          <p:cNvSpPr/>
          <p:nvPr/>
        </p:nvSpPr>
        <p:spPr bwMode="auto">
          <a:xfrm>
            <a:off x="8191500" y="4441328"/>
            <a:ext cx="3358577" cy="1568947"/>
          </a:xfrm>
          <a:prstGeom prst="roundRect">
            <a:avLst>
              <a:gd name="adj" fmla="val 3188"/>
            </a:avLst>
          </a:prstGeom>
          <a:solidFill>
            <a:srgbClr val="FFFFFF">
              <a:alpha val="12000"/>
            </a:srgbClr>
          </a:solidFill>
          <a:ln w="9525" cap="flat" cmpd="sng" algn="ctr">
            <a:solidFill>
              <a:srgbClr val="50E6FF">
                <a:alpha val="30000"/>
              </a:srgbClr>
            </a:solidFill>
            <a:prstDash val="solid"/>
            <a:headEnd type="none" w="med" len="med"/>
            <a:tailEnd type="none" w="med" len="med"/>
          </a:ln>
          <a:effectLst/>
        </p:spPr>
        <p:txBody>
          <a:bodyPr rot="0" spcFirstLastPara="0" vertOverflow="overflow" horzOverflow="overflow" vert="horz" wrap="square" lIns="173397" tIns="138719" rIns="173397" bIns="138719" numCol="1" spcCol="0" rtlCol="0" fromWordArt="0" anchor="ctr" anchorCtr="0" forceAA="0" compatLnSpc="1">
            <a:prstTxWarp prst="textNoShape">
              <a:avLst/>
            </a:prstTxWarp>
            <a:noAutofit/>
          </a:bodyPr>
          <a:lstStyle/>
          <a:p>
            <a:pPr marL="0" marR="0" lvl="0" indent="0" algn="ctr" defTabSz="884111" rtl="0" eaLnBrk="1" fontAlgn="base" latinLnBrk="0" hangingPunct="1">
              <a:lnSpc>
                <a:spcPct val="100000"/>
              </a:lnSpc>
              <a:spcBef>
                <a:spcPct val="0"/>
              </a:spcBef>
              <a:spcAft>
                <a:spcPct val="0"/>
              </a:spcAft>
              <a:buClrTx/>
              <a:buSzTx/>
              <a:buFontTx/>
              <a:buNone/>
              <a:tabLst/>
              <a:defRPr/>
            </a:pPr>
            <a:r>
              <a:rPr kumimoji="0" lang="en-US" sz="2400" i="0" u="none" strike="noStrike" kern="0" cap="none" spc="0" normalizeH="0" baseline="0" noProof="0" dirty="0">
                <a:ln>
                  <a:noFill/>
                </a:ln>
                <a:solidFill>
                  <a:srgbClr val="15ECE6"/>
                </a:solidFill>
                <a:effectLst/>
                <a:uLnTx/>
                <a:uFillTx/>
                <a:latin typeface="+mj-lt"/>
                <a:ea typeface="+mn-ea"/>
                <a:cs typeface="Segoe UI" pitchFamily="34" charset="0"/>
              </a:rPr>
              <a:t>Prevent Common Vulnerabilities</a:t>
            </a:r>
          </a:p>
        </p:txBody>
      </p:sp>
    </p:spTree>
    <p:extLst>
      <p:ext uri="{BB962C8B-B14F-4D97-AF65-F5344CB8AC3E}">
        <p14:creationId xmlns:p14="http://schemas.microsoft.com/office/powerpoint/2010/main" val="103406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AAE16D-1ADE-C3F5-367F-908750CC5E7B}"/>
              </a:ext>
            </a:extLst>
          </p:cNvPr>
          <p:cNvSpPr/>
          <p:nvPr/>
        </p:nvSpPr>
        <p:spPr>
          <a:xfrm>
            <a:off x="235974" y="137652"/>
            <a:ext cx="11602063"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Generate </a:t>
            </a:r>
            <a:r>
              <a:rPr lang="en-IN" sz="2400" b="1">
                <a:solidFill>
                  <a:srgbClr val="15ECE6"/>
                </a:solidFill>
              </a:rPr>
              <a:t>test cases </a:t>
            </a:r>
            <a:r>
              <a:rPr lang="en-IN" sz="2400" b="1">
                <a:solidFill>
                  <a:schemeClr val="bg1"/>
                </a:solidFill>
              </a:rPr>
              <a:t>using Copilot</a:t>
            </a:r>
          </a:p>
        </p:txBody>
      </p:sp>
      <p:pic>
        <p:nvPicPr>
          <p:cNvPr id="4" name="Picture 3" descr="A screenshot of a computer&#10;&#10;Description automatically generated with medium confidence">
            <a:extLst>
              <a:ext uri="{FF2B5EF4-FFF2-40B4-BE49-F238E27FC236}">
                <a16:creationId xmlns:a16="http://schemas.microsoft.com/office/drawing/2014/main" id="{EE203242-323A-5968-2F4C-D1D9AD8F0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2" y="694406"/>
            <a:ext cx="11484075" cy="5828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8544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Code HD Wallpaper | Background Image | 2560x1440 | ID:813087 ...">
            <a:extLst>
              <a:ext uri="{FF2B5EF4-FFF2-40B4-BE49-F238E27FC236}">
                <a16:creationId xmlns:a16="http://schemas.microsoft.com/office/drawing/2014/main" id="{A8B716AE-97DB-BD36-7A65-DCF2065CA20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F49C08-5915-DC42-D96D-41BA6B9F2036}"/>
              </a:ext>
            </a:extLst>
          </p:cNvPr>
          <p:cNvSpPr txBox="1"/>
          <p:nvPr/>
        </p:nvSpPr>
        <p:spPr>
          <a:xfrm>
            <a:off x="1524000" y="1122362"/>
            <a:ext cx="9144000" cy="2900518"/>
          </a:xfrm>
          <a:prstGeom prst="roundRect">
            <a:avLst>
              <a:gd name="adj" fmla="val 6497"/>
            </a:avLst>
          </a:prstGeom>
          <a:solidFill>
            <a:srgbClr val="000000">
              <a:alpha val="30000"/>
            </a:srgbClr>
          </a:solidFill>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a:noFill/>
                </a:ln>
                <a:solidFill>
                  <a:srgbClr val="FFFFFF"/>
                </a:solidFill>
                <a:effectLst/>
                <a:uLnTx/>
                <a:uFillTx/>
                <a:latin typeface="Calibri" panose="020F0502020204030204"/>
                <a:ea typeface="+mn-ea"/>
                <a:cs typeface="+mn-cs"/>
              </a:rPr>
              <a:t>Translate the code</a:t>
            </a:r>
          </a:p>
        </p:txBody>
      </p:sp>
      <p:pic>
        <p:nvPicPr>
          <p:cNvPr id="10" name="Picture 9">
            <a:extLst>
              <a:ext uri="{FF2B5EF4-FFF2-40B4-BE49-F238E27FC236}">
                <a16:creationId xmlns:a16="http://schemas.microsoft.com/office/drawing/2014/main" id="{3A9BCCAA-C337-1526-915D-1C2D196ED13F}"/>
              </a:ext>
            </a:extLst>
          </p:cNvPr>
          <p:cNvPicPr>
            <a:picLocks noChangeAspect="1"/>
          </p:cNvPicPr>
          <p:nvPr/>
        </p:nvPicPr>
        <p:blipFill>
          <a:blip r:embed="rId3"/>
          <a:stretch>
            <a:fillRect/>
          </a:stretch>
        </p:blipFill>
        <p:spPr>
          <a:xfrm>
            <a:off x="10734472" y="6353104"/>
            <a:ext cx="1457528" cy="504895"/>
          </a:xfrm>
          <a:prstGeom prst="rect">
            <a:avLst/>
          </a:prstGeom>
        </p:spPr>
      </p:pic>
    </p:spTree>
    <p:extLst>
      <p:ext uri="{BB962C8B-B14F-4D97-AF65-F5344CB8AC3E}">
        <p14:creationId xmlns:p14="http://schemas.microsoft.com/office/powerpoint/2010/main" val="269203300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AAE16D-1ADE-C3F5-367F-908750CC5E7B}"/>
              </a:ext>
            </a:extLst>
          </p:cNvPr>
          <p:cNvSpPr/>
          <p:nvPr/>
        </p:nvSpPr>
        <p:spPr>
          <a:xfrm>
            <a:off x="235974" y="137652"/>
            <a:ext cx="11602063"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rgbClr val="15ECE6"/>
                </a:solidFill>
              </a:rPr>
              <a:t>Translate code </a:t>
            </a:r>
            <a:r>
              <a:rPr lang="en-IN" sz="2400" b="1">
                <a:solidFill>
                  <a:schemeClr val="bg1"/>
                </a:solidFill>
              </a:rPr>
              <a:t>from one language to another language </a:t>
            </a:r>
          </a:p>
        </p:txBody>
      </p:sp>
      <p:pic>
        <p:nvPicPr>
          <p:cNvPr id="5" name="Picture 4" descr="A screenshot of a computer&#10;&#10;Description automatically generated with medium confidence">
            <a:extLst>
              <a:ext uri="{FF2B5EF4-FFF2-40B4-BE49-F238E27FC236}">
                <a16:creationId xmlns:a16="http://schemas.microsoft.com/office/drawing/2014/main" id="{62CF4CE2-E533-43CC-448D-C53D3A8DC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2" y="694406"/>
            <a:ext cx="11484075" cy="5828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6647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Code HD Wallpaper | Background Image | 2560x1440 | ID:813087 ...">
            <a:extLst>
              <a:ext uri="{FF2B5EF4-FFF2-40B4-BE49-F238E27FC236}">
                <a16:creationId xmlns:a16="http://schemas.microsoft.com/office/drawing/2014/main" id="{A8B716AE-97DB-BD36-7A65-DCF2065CA20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F49C08-5915-DC42-D96D-41BA6B9F2036}"/>
              </a:ext>
            </a:extLst>
          </p:cNvPr>
          <p:cNvSpPr txBox="1"/>
          <p:nvPr/>
        </p:nvSpPr>
        <p:spPr>
          <a:xfrm>
            <a:off x="1524000" y="1122362"/>
            <a:ext cx="9144000" cy="2900518"/>
          </a:xfrm>
          <a:prstGeom prst="roundRect">
            <a:avLst>
              <a:gd name="adj" fmla="val 6497"/>
            </a:avLst>
          </a:prstGeom>
          <a:solidFill>
            <a:srgbClr val="000000">
              <a:alpha val="30000"/>
            </a:srgbClr>
          </a:solidFill>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a:noFill/>
                </a:ln>
                <a:solidFill>
                  <a:srgbClr val="FFFFFF"/>
                </a:solidFill>
                <a:effectLst/>
                <a:uLnTx/>
                <a:uFillTx/>
                <a:latin typeface="Calibri" panose="020F0502020204030204"/>
                <a:ea typeface="+mn-ea"/>
                <a:cs typeface="+mn-cs"/>
              </a:rPr>
              <a:t>Make the code robust, or fix bugs</a:t>
            </a:r>
          </a:p>
        </p:txBody>
      </p:sp>
      <p:pic>
        <p:nvPicPr>
          <p:cNvPr id="10" name="Picture 9">
            <a:extLst>
              <a:ext uri="{FF2B5EF4-FFF2-40B4-BE49-F238E27FC236}">
                <a16:creationId xmlns:a16="http://schemas.microsoft.com/office/drawing/2014/main" id="{3A9BCCAA-C337-1526-915D-1C2D196ED13F}"/>
              </a:ext>
            </a:extLst>
          </p:cNvPr>
          <p:cNvPicPr>
            <a:picLocks noChangeAspect="1"/>
          </p:cNvPicPr>
          <p:nvPr/>
        </p:nvPicPr>
        <p:blipFill>
          <a:blip r:embed="rId3"/>
          <a:stretch>
            <a:fillRect/>
          </a:stretch>
        </p:blipFill>
        <p:spPr>
          <a:xfrm>
            <a:off x="10734472" y="6353104"/>
            <a:ext cx="1457528" cy="504895"/>
          </a:xfrm>
          <a:prstGeom prst="rect">
            <a:avLst/>
          </a:prstGeom>
        </p:spPr>
      </p:pic>
    </p:spTree>
    <p:extLst>
      <p:ext uri="{BB962C8B-B14F-4D97-AF65-F5344CB8AC3E}">
        <p14:creationId xmlns:p14="http://schemas.microsoft.com/office/powerpoint/2010/main" val="286321917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AAE16D-1ADE-C3F5-367F-908750CC5E7B}"/>
              </a:ext>
            </a:extLst>
          </p:cNvPr>
          <p:cNvSpPr/>
          <p:nvPr/>
        </p:nvSpPr>
        <p:spPr>
          <a:xfrm>
            <a:off x="235974" y="137652"/>
            <a:ext cx="11602063"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Apply more </a:t>
            </a:r>
            <a:r>
              <a:rPr lang="en-IN" sz="2400" b="1">
                <a:solidFill>
                  <a:srgbClr val="15ECE6"/>
                </a:solidFill>
              </a:rPr>
              <a:t>brushes </a:t>
            </a:r>
            <a:r>
              <a:rPr lang="en-IN" sz="2400" b="1">
                <a:solidFill>
                  <a:schemeClr val="bg1"/>
                </a:solidFill>
              </a:rPr>
              <a:t>…</a:t>
            </a:r>
          </a:p>
        </p:txBody>
      </p:sp>
      <p:pic>
        <p:nvPicPr>
          <p:cNvPr id="4" name="Picture 3" descr="A screenshot of a computer&#10;&#10;Description automatically generated with medium confidence">
            <a:extLst>
              <a:ext uri="{FF2B5EF4-FFF2-40B4-BE49-F238E27FC236}">
                <a16:creationId xmlns:a16="http://schemas.microsoft.com/office/drawing/2014/main" id="{67E84F4C-DE86-93C3-CA2C-C1CC57F4D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2" y="694406"/>
            <a:ext cx="11484075" cy="5828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2696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01419"/>
        </a:solidFill>
        <a:effectLst/>
      </p:bgPr>
    </p:bg>
    <p:spTree>
      <p:nvGrpSpPr>
        <p:cNvPr id="1" name=""/>
        <p:cNvGrpSpPr/>
        <p:nvPr/>
      </p:nvGrpSpPr>
      <p:grpSpPr>
        <a:xfrm>
          <a:off x="0" y="0"/>
          <a:ext cx="0" cy="0"/>
          <a:chOff x="0" y="0"/>
          <a:chExt cx="0" cy="0"/>
        </a:xfrm>
      </p:grpSpPr>
      <p:pic>
        <p:nvPicPr>
          <p:cNvPr id="9218" name="Picture 2" descr="A chart showing the productivity impact of GitHub Copilot on developers. ">
            <a:extLst>
              <a:ext uri="{FF2B5EF4-FFF2-40B4-BE49-F238E27FC236}">
                <a16:creationId xmlns:a16="http://schemas.microsoft.com/office/drawing/2014/main" id="{563FE269-435E-AF25-47A0-86FCF3FBCA0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068136" y="3312362"/>
            <a:ext cx="5556125" cy="29169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Top Corners Rounded 1">
            <a:extLst>
              <a:ext uri="{FF2B5EF4-FFF2-40B4-BE49-F238E27FC236}">
                <a16:creationId xmlns:a16="http://schemas.microsoft.com/office/drawing/2014/main" id="{2FAAE16D-1ADE-C3F5-367F-908750CC5E7B}"/>
              </a:ext>
            </a:extLst>
          </p:cNvPr>
          <p:cNvSpPr/>
          <p:nvPr/>
        </p:nvSpPr>
        <p:spPr>
          <a:xfrm>
            <a:off x="334297" y="373625"/>
            <a:ext cx="5329084" cy="609602"/>
          </a:xfrm>
          <a:prstGeom prst="round2SameRect">
            <a:avLst>
              <a:gd name="adj1" fmla="val 5000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a:solidFill>
                  <a:schemeClr val="tx1"/>
                </a:solidFill>
              </a:rPr>
              <a:t>FAQ</a:t>
            </a:r>
          </a:p>
        </p:txBody>
      </p:sp>
      <p:sp>
        <p:nvSpPr>
          <p:cNvPr id="3" name="Rectangle 2">
            <a:extLst>
              <a:ext uri="{FF2B5EF4-FFF2-40B4-BE49-F238E27FC236}">
                <a16:creationId xmlns:a16="http://schemas.microsoft.com/office/drawing/2014/main" id="{DED8DCB8-71C1-2132-0707-6025F23B0FCF}"/>
              </a:ext>
            </a:extLst>
          </p:cNvPr>
          <p:cNvSpPr/>
          <p:nvPr/>
        </p:nvSpPr>
        <p:spPr>
          <a:xfrm>
            <a:off x="334297" y="983227"/>
            <a:ext cx="5329084" cy="56240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marL="457200" indent="-457200">
              <a:buFont typeface="+mj-lt"/>
              <a:buAutoNum type="arabicParenR"/>
            </a:pPr>
            <a:r>
              <a:rPr lang="en-IN" sz="2000">
                <a:solidFill>
                  <a:schemeClr val="bg1"/>
                </a:solidFill>
              </a:rPr>
              <a:t>GitHub does not own the suggestions </a:t>
            </a:r>
          </a:p>
          <a:p>
            <a:pPr marL="457200" indent="-457200">
              <a:buFont typeface="+mj-lt"/>
              <a:buAutoNum type="arabicParenR"/>
            </a:pPr>
            <a:endParaRPr lang="en-IN" sz="2000">
              <a:solidFill>
                <a:schemeClr val="bg1"/>
              </a:solidFill>
            </a:endParaRPr>
          </a:p>
          <a:p>
            <a:pPr marL="457200" indent="-457200">
              <a:buFont typeface="+mj-lt"/>
              <a:buAutoNum type="arabicParenR"/>
            </a:pPr>
            <a:r>
              <a:rPr lang="en-IN" sz="2000">
                <a:solidFill>
                  <a:schemeClr val="bg1"/>
                </a:solidFill>
              </a:rPr>
              <a:t>Suggestions are generated by AI in a probabilistic way, not copied from snippets </a:t>
            </a:r>
          </a:p>
          <a:p>
            <a:pPr marL="457200" indent="-457200">
              <a:buFont typeface="+mj-lt"/>
              <a:buAutoNum type="arabicParenR"/>
            </a:pPr>
            <a:endParaRPr lang="en-IN" sz="2000">
              <a:solidFill>
                <a:schemeClr val="bg1"/>
              </a:solidFill>
            </a:endParaRPr>
          </a:p>
          <a:p>
            <a:pPr marL="457200" indent="-457200">
              <a:buFont typeface="+mj-lt"/>
              <a:buAutoNum type="arabicParenR"/>
            </a:pPr>
            <a:r>
              <a:rPr lang="en-IN" sz="2000">
                <a:solidFill>
                  <a:schemeClr val="bg1"/>
                </a:solidFill>
              </a:rPr>
              <a:t>Copilot collect 2 data points – user interaction data with IDE, and code snippet (code snippet are not retained)</a:t>
            </a:r>
          </a:p>
          <a:p>
            <a:pPr marL="457200" indent="-457200">
              <a:buFont typeface="+mj-lt"/>
              <a:buAutoNum type="arabicParenR"/>
            </a:pPr>
            <a:endParaRPr lang="en-IN" sz="2000">
              <a:solidFill>
                <a:schemeClr val="bg1"/>
              </a:solidFill>
            </a:endParaRPr>
          </a:p>
          <a:p>
            <a:pPr marL="457200" indent="-457200">
              <a:buFont typeface="+mj-lt"/>
              <a:buAutoNum type="arabicParenR"/>
            </a:pPr>
            <a:r>
              <a:rPr lang="en-IN" sz="2000">
                <a:solidFill>
                  <a:schemeClr val="bg1"/>
                </a:solidFill>
              </a:rPr>
              <a:t>The transmitted data is encrypted in transit and at rest – they are secured</a:t>
            </a:r>
          </a:p>
          <a:p>
            <a:pPr marL="457200" indent="-457200">
              <a:buFont typeface="+mj-lt"/>
              <a:buAutoNum type="arabicParenR"/>
            </a:pPr>
            <a:endParaRPr lang="en-IN" sz="2000">
              <a:solidFill>
                <a:schemeClr val="bg1"/>
              </a:solidFill>
            </a:endParaRPr>
          </a:p>
          <a:p>
            <a:pPr marL="457200" indent="-457200">
              <a:buFont typeface="+mj-lt"/>
              <a:buAutoNum type="arabicParenR"/>
            </a:pPr>
            <a:r>
              <a:rPr lang="en-IN" sz="2000">
                <a:solidFill>
                  <a:schemeClr val="bg1"/>
                </a:solidFill>
              </a:rPr>
              <a:t>Copilot does not share your private code as suggested code to other users, and do not use your private code to train CODEX model</a:t>
            </a:r>
          </a:p>
          <a:p>
            <a:pPr marL="457200" indent="-457200">
              <a:buFont typeface="+mj-lt"/>
              <a:buAutoNum type="arabicParenR"/>
            </a:pPr>
            <a:endParaRPr lang="en-IN" sz="2000">
              <a:solidFill>
                <a:schemeClr val="bg1"/>
              </a:solidFill>
            </a:endParaRPr>
          </a:p>
        </p:txBody>
      </p:sp>
      <p:sp>
        <p:nvSpPr>
          <p:cNvPr id="5" name="Rectangle: Top Corners Rounded 4">
            <a:extLst>
              <a:ext uri="{FF2B5EF4-FFF2-40B4-BE49-F238E27FC236}">
                <a16:creationId xmlns:a16="http://schemas.microsoft.com/office/drawing/2014/main" id="{5055D675-13F4-7F1A-F663-AE8A83B63211}"/>
              </a:ext>
            </a:extLst>
          </p:cNvPr>
          <p:cNvSpPr/>
          <p:nvPr/>
        </p:nvSpPr>
        <p:spPr>
          <a:xfrm>
            <a:off x="5747657" y="373625"/>
            <a:ext cx="6208369" cy="609602"/>
          </a:xfrm>
          <a:prstGeom prst="round2SameRect">
            <a:avLst>
              <a:gd name="adj1" fmla="val 5000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a:solidFill>
                  <a:schemeClr val="tx1"/>
                </a:solidFill>
              </a:rPr>
              <a:t>ROI and Business Benefits</a:t>
            </a:r>
          </a:p>
        </p:txBody>
      </p:sp>
      <p:sp>
        <p:nvSpPr>
          <p:cNvPr id="6" name="Rectangle 5">
            <a:extLst>
              <a:ext uri="{FF2B5EF4-FFF2-40B4-BE49-F238E27FC236}">
                <a16:creationId xmlns:a16="http://schemas.microsoft.com/office/drawing/2014/main" id="{E76F15F7-732C-DDD1-1916-B75691034B26}"/>
              </a:ext>
            </a:extLst>
          </p:cNvPr>
          <p:cNvSpPr/>
          <p:nvPr/>
        </p:nvSpPr>
        <p:spPr>
          <a:xfrm>
            <a:off x="5747657" y="983227"/>
            <a:ext cx="6208369" cy="56240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marL="342900" indent="-342900">
              <a:buFont typeface="Arial" panose="020B0604020202020204" pitchFamily="34" charset="0"/>
              <a:buChar char="•"/>
            </a:pPr>
            <a:r>
              <a:rPr lang="en-IN" sz="2000">
                <a:solidFill>
                  <a:schemeClr val="bg1"/>
                </a:solidFill>
              </a:rPr>
              <a:t>Our modelling</a:t>
            </a:r>
            <a:r>
              <a:rPr lang="en-IN" sz="2000" baseline="30000">
                <a:solidFill>
                  <a:schemeClr val="bg1"/>
                </a:solidFill>
              </a:rPr>
              <a:t>*</a:t>
            </a:r>
            <a:r>
              <a:rPr lang="en-IN" sz="2000">
                <a:solidFill>
                  <a:schemeClr val="bg1"/>
                </a:solidFill>
              </a:rPr>
              <a:t> shown </a:t>
            </a:r>
            <a:r>
              <a:rPr lang="en-IN" sz="2000" b="1">
                <a:solidFill>
                  <a:srgbClr val="FFFF00"/>
                </a:solidFill>
              </a:rPr>
              <a:t>50-70X financial ROI </a:t>
            </a:r>
            <a:r>
              <a:rPr lang="en-IN" sz="2000">
                <a:solidFill>
                  <a:schemeClr val="bg1"/>
                </a:solidFill>
              </a:rPr>
              <a:t>in Copilot investment for </a:t>
            </a:r>
            <a:r>
              <a:rPr lang="en-IN" sz="2000" b="1">
                <a:solidFill>
                  <a:schemeClr val="bg1"/>
                </a:solidFill>
              </a:rPr>
              <a:t>software engineering </a:t>
            </a:r>
            <a:r>
              <a:rPr lang="en-IN" sz="2000">
                <a:solidFill>
                  <a:schemeClr val="bg1"/>
                </a:solidFill>
              </a:rPr>
              <a:t>projects</a:t>
            </a:r>
          </a:p>
          <a:p>
            <a:pPr marL="342900" indent="-342900">
              <a:buFont typeface="Arial" panose="020B0604020202020204" pitchFamily="34" charset="0"/>
              <a:buChar char="•"/>
            </a:pPr>
            <a:endParaRPr lang="en-IN" sz="2000">
              <a:solidFill>
                <a:schemeClr val="bg1"/>
              </a:solidFill>
            </a:endParaRPr>
          </a:p>
          <a:p>
            <a:pPr marL="342900" indent="-342900">
              <a:buFont typeface="Arial" panose="020B0604020202020204" pitchFamily="34" charset="0"/>
              <a:buChar char="•"/>
            </a:pPr>
            <a:r>
              <a:rPr lang="en-IN" sz="2000">
                <a:solidFill>
                  <a:schemeClr val="bg1"/>
                </a:solidFill>
              </a:rPr>
              <a:t>Copilot helps to </a:t>
            </a:r>
            <a:r>
              <a:rPr lang="en-IN" sz="2000" b="1">
                <a:solidFill>
                  <a:srgbClr val="FFFF00"/>
                </a:solidFill>
              </a:rPr>
              <a:t>free up 10-15% of invested capital </a:t>
            </a:r>
            <a:r>
              <a:rPr lang="en-IN" sz="2000">
                <a:solidFill>
                  <a:schemeClr val="bg1"/>
                </a:solidFill>
              </a:rPr>
              <a:t>on engineering team by speeding up MVP delivery timelines, accelerating developer velocity &amp; learning, and reducing software quality issues</a:t>
            </a:r>
          </a:p>
          <a:p>
            <a:pPr marL="342900" indent="-342900">
              <a:buFont typeface="Arial" panose="020B0604020202020204" pitchFamily="34" charset="0"/>
              <a:buChar char="•"/>
            </a:pPr>
            <a:endParaRPr lang="en-IN" sz="2000">
              <a:solidFill>
                <a:schemeClr val="bg1"/>
              </a:solidFill>
            </a:endParaRPr>
          </a:p>
          <a:p>
            <a:pPr marL="342900" indent="-342900">
              <a:buFont typeface="Arial" panose="020B0604020202020204" pitchFamily="34" charset="0"/>
              <a:buChar char="•"/>
            </a:pPr>
            <a:endParaRPr lang="en-IN" sz="2000">
              <a:solidFill>
                <a:schemeClr val="bg1"/>
              </a:solidFill>
            </a:endParaRPr>
          </a:p>
          <a:p>
            <a:pPr marL="342900" indent="-342900">
              <a:buFont typeface="Arial" panose="020B0604020202020204" pitchFamily="34" charset="0"/>
              <a:buChar char="•"/>
            </a:pPr>
            <a:endParaRPr lang="en-IN" sz="2000">
              <a:solidFill>
                <a:schemeClr val="bg1"/>
              </a:solidFill>
            </a:endParaRPr>
          </a:p>
          <a:p>
            <a:pPr marL="342900" indent="-342900">
              <a:buFont typeface="Arial" panose="020B0604020202020204" pitchFamily="34" charset="0"/>
              <a:buChar char="•"/>
            </a:pPr>
            <a:endParaRPr lang="en-IN" sz="2000">
              <a:solidFill>
                <a:schemeClr val="bg1"/>
              </a:solidFill>
            </a:endParaRPr>
          </a:p>
          <a:p>
            <a:pPr marL="342900" indent="-342900">
              <a:buFont typeface="Arial" panose="020B0604020202020204" pitchFamily="34" charset="0"/>
              <a:buChar char="•"/>
            </a:pPr>
            <a:endParaRPr lang="en-IN" sz="2000">
              <a:solidFill>
                <a:schemeClr val="bg1"/>
              </a:solidFill>
            </a:endParaRPr>
          </a:p>
          <a:p>
            <a:pPr marL="342900" indent="-342900">
              <a:buFont typeface="Arial" panose="020B0604020202020204" pitchFamily="34" charset="0"/>
              <a:buChar char="•"/>
            </a:pPr>
            <a:endParaRPr lang="en-IN" sz="2000">
              <a:solidFill>
                <a:schemeClr val="bg1"/>
              </a:solidFill>
            </a:endParaRPr>
          </a:p>
          <a:p>
            <a:pPr marL="342900" indent="-342900">
              <a:buFont typeface="Arial" panose="020B0604020202020204" pitchFamily="34" charset="0"/>
              <a:buChar char="•"/>
            </a:pPr>
            <a:endParaRPr lang="en-IN" sz="2000">
              <a:solidFill>
                <a:schemeClr val="bg1"/>
              </a:solidFill>
            </a:endParaRPr>
          </a:p>
          <a:p>
            <a:pPr marL="342900" indent="-342900">
              <a:buFont typeface="Arial" panose="020B0604020202020204" pitchFamily="34" charset="0"/>
              <a:buChar char="•"/>
            </a:pPr>
            <a:endParaRPr lang="en-IN" sz="2000">
              <a:solidFill>
                <a:schemeClr val="bg1"/>
              </a:solidFill>
            </a:endParaRPr>
          </a:p>
          <a:p>
            <a:pPr marL="342900" indent="-342900">
              <a:buFont typeface="Arial" panose="020B0604020202020204" pitchFamily="34" charset="0"/>
              <a:buChar char="•"/>
            </a:pPr>
            <a:endParaRPr lang="en-IN" sz="2000">
              <a:solidFill>
                <a:schemeClr val="bg1"/>
              </a:solidFill>
            </a:endParaRPr>
          </a:p>
          <a:p>
            <a:endParaRPr lang="en-IN" i="1">
              <a:solidFill>
                <a:schemeClr val="bg1"/>
              </a:solidFill>
            </a:endParaRPr>
          </a:p>
          <a:p>
            <a:r>
              <a:rPr lang="en-IN" sz="1200" i="1">
                <a:solidFill>
                  <a:schemeClr val="bg1"/>
                </a:solidFill>
              </a:rPr>
              <a:t>* Modelling done for 25-member software development team, over a 6-month project</a:t>
            </a:r>
          </a:p>
          <a:p>
            <a:pPr marL="342900" indent="-342900">
              <a:buFont typeface="Arial" panose="020B0604020202020204" pitchFamily="34" charset="0"/>
              <a:buChar char="•"/>
            </a:pPr>
            <a:endParaRPr lang="en-IN" sz="2000">
              <a:solidFill>
                <a:schemeClr val="bg1"/>
              </a:solidFill>
            </a:endParaRPr>
          </a:p>
        </p:txBody>
      </p:sp>
    </p:spTree>
    <p:extLst>
      <p:ext uri="{BB962C8B-B14F-4D97-AF65-F5344CB8AC3E}">
        <p14:creationId xmlns:p14="http://schemas.microsoft.com/office/powerpoint/2010/main" val="120356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mmary of the experiment process and results (described in following paragraph)">
            <a:extLst>
              <a:ext uri="{FF2B5EF4-FFF2-40B4-BE49-F238E27FC236}">
                <a16:creationId xmlns:a16="http://schemas.microsoft.com/office/drawing/2014/main" id="{F27166B3-9E4F-1259-74EB-C0AAA984E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31" y="1273278"/>
            <a:ext cx="5792480" cy="4921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rvey responses measuring dimensions of developer productivity--perceived productivity, satisfaction and well-being, and efficiency and flow--when using GitHub Copilot">
            <a:extLst>
              <a:ext uri="{FF2B5EF4-FFF2-40B4-BE49-F238E27FC236}">
                <a16:creationId xmlns:a16="http://schemas.microsoft.com/office/drawing/2014/main" id="{A399F1B8-93A0-D322-AAA8-EDCBEF83C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843" y="1032387"/>
            <a:ext cx="5402826" cy="540282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19923EF-9B30-B55E-4ABD-C8DDE0FA2969}"/>
              </a:ext>
            </a:extLst>
          </p:cNvPr>
          <p:cNvCxnSpPr/>
          <p:nvPr/>
        </p:nvCxnSpPr>
        <p:spPr>
          <a:xfrm>
            <a:off x="6440129" y="1071716"/>
            <a:ext cx="0" cy="5324168"/>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BADACDC-5684-3343-C4F9-DDC2E3A7F060}"/>
              </a:ext>
            </a:extLst>
          </p:cNvPr>
          <p:cNvSpPr/>
          <p:nvPr/>
        </p:nvSpPr>
        <p:spPr>
          <a:xfrm>
            <a:off x="456331" y="270388"/>
            <a:ext cx="11279338"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a:solidFill>
                  <a:schemeClr val="tx1"/>
                </a:solidFill>
              </a:rPr>
              <a:t>Developer productivity when using GitHub Copilot</a:t>
            </a:r>
          </a:p>
        </p:txBody>
      </p:sp>
    </p:spTree>
    <p:extLst>
      <p:ext uri="{BB962C8B-B14F-4D97-AF65-F5344CB8AC3E}">
        <p14:creationId xmlns:p14="http://schemas.microsoft.com/office/powerpoint/2010/main" val="4262320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A0E14"/>
        </a:solidFill>
        <a:effectLst/>
      </p:bgPr>
    </p:bg>
    <p:spTree>
      <p:nvGrpSpPr>
        <p:cNvPr id="1" name=""/>
        <p:cNvGrpSpPr/>
        <p:nvPr/>
      </p:nvGrpSpPr>
      <p:grpSpPr>
        <a:xfrm>
          <a:off x="0" y="0"/>
          <a:ext cx="0" cy="0"/>
          <a:chOff x="0" y="0"/>
          <a:chExt cx="0" cy="0"/>
        </a:xfrm>
      </p:grpSpPr>
      <p:sp>
        <p:nvSpPr>
          <p:cNvPr id="4101"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GitHub Copilot for Business is now available">
            <a:extLst>
              <a:ext uri="{FF2B5EF4-FFF2-40B4-BE49-F238E27FC236}">
                <a16:creationId xmlns:a16="http://schemas.microsoft.com/office/drawing/2014/main" id="{D05E7FB0-37B9-4C49-020D-1A86F97796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4" r="-1" b="-1"/>
          <a:stretch/>
        </p:blipFill>
        <p:spPr bwMode="auto">
          <a:xfrm>
            <a:off x="196850" y="173518"/>
            <a:ext cx="11798300" cy="65127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GitHub Copilot este și va fi doar un copilot | Development Factory">
            <a:extLst>
              <a:ext uri="{FF2B5EF4-FFF2-40B4-BE49-F238E27FC236}">
                <a16:creationId xmlns:a16="http://schemas.microsoft.com/office/drawing/2014/main" id="{8C566D71-908B-7588-9DB0-510C6BCBC0E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543753" y="6012678"/>
            <a:ext cx="1283446" cy="67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84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 REC 1">
            <a:extLst>
              <a:ext uri="{FF2B5EF4-FFF2-40B4-BE49-F238E27FC236}">
                <a16:creationId xmlns:a16="http://schemas.microsoft.com/office/drawing/2014/main" id="{2F013E21-6A4F-A077-2D6E-03CDDD6CCB40}"/>
              </a:ext>
              <a:ext uri="{C183D7F6-B498-43B3-948B-1728B52AA6E4}">
                <adec:decorative xmlns:adec="http://schemas.microsoft.com/office/drawing/2017/decorative" val="1"/>
              </a:ext>
            </a:extLst>
          </p:cNvPr>
          <p:cNvSpPr/>
          <p:nvPr/>
        </p:nvSpPr>
        <p:spPr bwMode="auto">
          <a:xfrm>
            <a:off x="4695826" y="463220"/>
            <a:ext cx="7181542" cy="6038723"/>
          </a:xfrm>
          <a:prstGeom prst="roundRect">
            <a:avLst>
              <a:gd name="adj" fmla="val 3188"/>
            </a:avLst>
          </a:prstGeom>
          <a:solidFill>
            <a:srgbClr val="FFFFFF">
              <a:alpha val="12000"/>
            </a:srgbClr>
          </a:solidFill>
          <a:ln w="9525"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73397" tIns="138719" rIns="173397" bIns="138719" numCol="1" spcCol="0" rtlCol="0" fromWordArt="0" anchor="ctr" anchorCtr="0" forceAA="0" compatLnSpc="1">
            <a:prstTxWarp prst="textNoShape">
              <a:avLst/>
            </a:prstTxWarp>
            <a:noAutofit/>
          </a:bodyPr>
          <a:lstStyle/>
          <a:p>
            <a:pPr marL="0" marR="0" lvl="0" indent="0" algn="ctr" defTabSz="884111" rtl="0" eaLnBrk="1" fontAlgn="base" latinLnBrk="0" hangingPunct="1">
              <a:lnSpc>
                <a:spcPct val="100000"/>
              </a:lnSpc>
              <a:spcBef>
                <a:spcPct val="0"/>
              </a:spcBef>
              <a:spcAft>
                <a:spcPct val="0"/>
              </a:spcAft>
              <a:buClrTx/>
              <a:buSzTx/>
              <a:buFontTx/>
              <a:buNone/>
              <a:tabLst/>
              <a:defRPr/>
            </a:pPr>
            <a:endParaRPr kumimoji="0" lang="en-US" sz="1517"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7" name="Title 228">
            <a:extLst>
              <a:ext uri="{FF2B5EF4-FFF2-40B4-BE49-F238E27FC236}">
                <a16:creationId xmlns:a16="http://schemas.microsoft.com/office/drawing/2014/main" id="{455214EB-4C59-0B5B-EE92-9D697A3BC3B5}"/>
              </a:ext>
            </a:extLst>
          </p:cNvPr>
          <p:cNvSpPr txBox="1">
            <a:spLocks noGrp="1"/>
          </p:cNvSpPr>
          <p:nvPr>
            <p:ph type="title" idx="4294967295"/>
          </p:nvPr>
        </p:nvSpPr>
        <p:spPr>
          <a:xfrm>
            <a:off x="852341" y="1983554"/>
            <a:ext cx="3149485" cy="318692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4000" b="1" dirty="0">
                <a:gradFill flip="none" rotWithShape="1">
                  <a:gsLst>
                    <a:gs pos="24000">
                      <a:srgbClr val="50E6FF"/>
                    </a:gs>
                    <a:gs pos="100000">
                      <a:srgbClr val="D59DFF"/>
                    </a:gs>
                  </a:gsLst>
                  <a:lin ang="2700000" scaled="1"/>
                  <a:tileRect/>
                </a:gradFill>
                <a:latin typeface="Segoe UI Semibold"/>
                <a:cs typeface="+mn-cs"/>
              </a:rPr>
              <a:t>Most pressing challenges </a:t>
            </a:r>
            <a:r>
              <a:rPr lang="en-US" sz="4000" dirty="0"/>
              <a:t>for software developers</a:t>
            </a:r>
            <a:endParaRPr kumimoji="0" lang="en-US" sz="4000" b="1" i="0" u="none" strike="noStrike" kern="1200" cap="none" spc="-50" normalizeH="0" baseline="0" noProof="0" dirty="0">
              <a:ln w="3175">
                <a:noFill/>
              </a:ln>
              <a:gradFill flip="none" rotWithShape="1">
                <a:gsLst>
                  <a:gs pos="24000">
                    <a:srgbClr val="50E6FF"/>
                  </a:gs>
                  <a:gs pos="100000">
                    <a:srgbClr val="D59DFF"/>
                  </a:gs>
                </a:gsLst>
                <a:lin ang="2700000" scaled="1"/>
                <a:tileRect/>
              </a:gradFill>
              <a:effectLst/>
              <a:uLnTx/>
              <a:uFillTx/>
              <a:latin typeface="Segoe UI Semibold"/>
              <a:ea typeface="+mn-ea"/>
              <a:cs typeface="+mn-cs"/>
            </a:endParaRPr>
          </a:p>
        </p:txBody>
      </p:sp>
      <p:sp>
        <p:nvSpPr>
          <p:cNvPr id="6" name="TextBox 2">
            <a:extLst>
              <a:ext uri="{FF2B5EF4-FFF2-40B4-BE49-F238E27FC236}">
                <a16:creationId xmlns:a16="http://schemas.microsoft.com/office/drawing/2014/main" id="{F7549933-BE3E-162C-3FD8-4944146D67EA}"/>
              </a:ext>
            </a:extLst>
          </p:cNvPr>
          <p:cNvSpPr txBox="1"/>
          <p:nvPr/>
        </p:nvSpPr>
        <p:spPr>
          <a:xfrm>
            <a:off x="4953000" y="897258"/>
            <a:ext cx="6800850" cy="517064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Software System Complexity</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Meeting Deadlines</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Keeping up with new technologies</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Managing changing requirements</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Maintaining Quality</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Collaboration</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Debugging</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Building Robust Architecture</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Dealing with legacy code</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10" normalizeH="0" baseline="0" noProof="0" dirty="0">
                <a:ln>
                  <a:noFill/>
                </a:ln>
                <a:solidFill>
                  <a:srgbClr val="FFFFFF"/>
                </a:solidFill>
                <a:effectLst/>
                <a:uLnTx/>
                <a:uFillTx/>
                <a:latin typeface="Segoe UI Semibold"/>
                <a:ea typeface="+mn-ea"/>
                <a:cs typeface="+mn-cs"/>
              </a:rPr>
              <a:t>Managing complexity in distributed development</a:t>
            </a:r>
          </a:p>
          <a:p>
            <a:pPr marL="514350" marR="0" lvl="0" indent="-514350" algn="l" defTabSz="914367" rtl="0" eaLnBrk="1" fontAlgn="auto" latinLnBrk="0" hangingPunct="1">
              <a:lnSpc>
                <a:spcPct val="100000"/>
              </a:lnSpc>
              <a:spcBef>
                <a:spcPts val="0"/>
              </a:spcBef>
              <a:spcAft>
                <a:spcPts val="0"/>
              </a:spcAft>
              <a:buClrTx/>
              <a:buSzTx/>
              <a:buFont typeface="+mj-lt"/>
              <a:buAutoNum type="arabicPeriod"/>
              <a:tabLst/>
              <a:defRPr/>
            </a:pPr>
            <a:endParaRPr kumimoji="0" lang="en-US" sz="2800" b="0" i="0" u="none" strike="noStrike" kern="1200" cap="none" spc="10" normalizeH="0" baseline="0" noProof="0" dirty="0">
              <a:ln>
                <a:noFill/>
              </a:ln>
              <a:solidFill>
                <a:srgbClr val="FFFFFF"/>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C0E5A92B-7F88-DFE2-8A6C-DA0D3112BE41}"/>
              </a:ext>
            </a:extLst>
          </p:cNvPr>
          <p:cNvSpPr/>
          <p:nvPr/>
        </p:nvSpPr>
        <p:spPr>
          <a:xfrm>
            <a:off x="4614716" y="1160207"/>
            <a:ext cx="7386784" cy="5486400"/>
          </a:xfrm>
          <a:prstGeom prst="rect">
            <a:avLst/>
          </a:prstGeom>
          <a:gradFill flip="none" rotWithShape="1">
            <a:gsLst>
              <a:gs pos="0">
                <a:schemeClr val="bg1"/>
              </a:gs>
              <a:gs pos="48000">
                <a:schemeClr val="bg1">
                  <a:alpha val="5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6764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chart showing the improvements in overall acceptance rates for code suggestions from GitHub Copilot. ">
            <a:extLst>
              <a:ext uri="{FF2B5EF4-FFF2-40B4-BE49-F238E27FC236}">
                <a16:creationId xmlns:a16="http://schemas.microsoft.com/office/drawing/2014/main" id="{A16340F7-F5BB-6E76-352F-1057425BEA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5" r="3618" b="-1"/>
          <a:stretch/>
        </p:blipFill>
        <p:spPr bwMode="auto">
          <a:xfrm>
            <a:off x="196850" y="173518"/>
            <a:ext cx="11798300" cy="65127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43210FA-810F-B9A8-7471-A4CB4C4E62A7}"/>
              </a:ext>
            </a:extLst>
          </p:cNvPr>
          <p:cNvSpPr/>
          <p:nvPr/>
        </p:nvSpPr>
        <p:spPr>
          <a:xfrm>
            <a:off x="5034115" y="766916"/>
            <a:ext cx="6701553" cy="1101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bg1"/>
                </a:solidFill>
              </a:rPr>
              <a:t>Today, GitHub Copilot is behind an average of </a:t>
            </a:r>
            <a:r>
              <a:rPr lang="en-US" sz="2000" b="1">
                <a:solidFill>
                  <a:srgbClr val="15ECE6"/>
                </a:solidFill>
              </a:rPr>
              <a:t>46%</a:t>
            </a:r>
            <a:r>
              <a:rPr lang="en-US" sz="2000" b="1">
                <a:solidFill>
                  <a:schemeClr val="bg1"/>
                </a:solidFill>
              </a:rPr>
              <a:t> of a developers’ code across all programming languages—and in Java, that number jumps to </a:t>
            </a:r>
            <a:r>
              <a:rPr lang="en-US" sz="2000" b="1">
                <a:solidFill>
                  <a:srgbClr val="15ECE6"/>
                </a:solidFill>
              </a:rPr>
              <a:t>61%</a:t>
            </a:r>
            <a:r>
              <a:rPr lang="en-US" sz="2000" b="1">
                <a:solidFill>
                  <a:schemeClr val="bg1"/>
                </a:solidFill>
              </a:rPr>
              <a:t>.</a:t>
            </a:r>
          </a:p>
        </p:txBody>
      </p:sp>
    </p:spTree>
    <p:extLst>
      <p:ext uri="{BB962C8B-B14F-4D97-AF65-F5344CB8AC3E}">
        <p14:creationId xmlns:p14="http://schemas.microsoft.com/office/powerpoint/2010/main" val="427391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F22"/>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2" name="Picture 2" descr="GitHub Copilot That Helps You Code Better With Suggestions for Whole ...">
            <a:extLst>
              <a:ext uri="{FF2B5EF4-FFF2-40B4-BE49-F238E27FC236}">
                <a16:creationId xmlns:a16="http://schemas.microsoft.com/office/drawing/2014/main" id="{286CEE3C-5B02-C50A-23A9-ED993BD4E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738" y="1383391"/>
            <a:ext cx="8556523" cy="48130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F0C2F5-0034-6AD6-B170-9FBCE325EA29}"/>
              </a:ext>
            </a:extLst>
          </p:cNvPr>
          <p:cNvSpPr txBox="1"/>
          <p:nvPr/>
        </p:nvSpPr>
        <p:spPr>
          <a:xfrm>
            <a:off x="3859160" y="721826"/>
            <a:ext cx="4473677" cy="1346259"/>
          </a:xfrm>
          <a:prstGeom prst="roundRect">
            <a:avLst/>
          </a:prstGeom>
          <a:solidFill>
            <a:srgbClr val="1B1F22"/>
          </a:solidFill>
          <a:effectLst/>
        </p:spPr>
        <p:txBody>
          <a:bodyPr wrap="square" rtlCol="0" anchor="ctr">
            <a:noAutofit/>
          </a:bodyPr>
          <a:lstStyle/>
          <a:p>
            <a:pPr algn="ctr"/>
            <a:r>
              <a:rPr lang="en-IN" sz="6000" b="1">
                <a:solidFill>
                  <a:srgbClr val="FFFF00"/>
                </a:solidFill>
              </a:rPr>
              <a:t>Demo 1</a:t>
            </a:r>
          </a:p>
        </p:txBody>
      </p:sp>
    </p:spTree>
    <p:extLst>
      <p:ext uri="{BB962C8B-B14F-4D97-AF65-F5344CB8AC3E}">
        <p14:creationId xmlns:p14="http://schemas.microsoft.com/office/powerpoint/2010/main" val="1623193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ode HD Wallpaper | Background Image | 2560x1440 | ID:813087 ...">
            <a:extLst>
              <a:ext uri="{FF2B5EF4-FFF2-40B4-BE49-F238E27FC236}">
                <a16:creationId xmlns:a16="http://schemas.microsoft.com/office/drawing/2014/main" id="{A8B716AE-97DB-BD36-7A65-DCF2065CA20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F49C08-5915-DC42-D96D-41BA6B9F2036}"/>
              </a:ext>
            </a:extLst>
          </p:cNvPr>
          <p:cNvSpPr txBox="1"/>
          <p:nvPr/>
        </p:nvSpPr>
        <p:spPr>
          <a:xfrm>
            <a:off x="1524000" y="1122362"/>
            <a:ext cx="9144000" cy="2900518"/>
          </a:xfrm>
          <a:prstGeom prst="roundRect">
            <a:avLst>
              <a:gd name="adj" fmla="val 6497"/>
            </a:avLst>
          </a:prstGeom>
          <a:solidFill>
            <a:srgbClr val="000000">
              <a:alpha val="30000"/>
            </a:srgbClr>
          </a:solidFill>
        </p:spPr>
        <p:txBody>
          <a:bodyPr vert="horz" lIns="91440" tIns="45720" rIns="91440" bIns="45720" rtlCol="0" anchor="b">
            <a:normAutofit/>
          </a:bodyPr>
          <a:lstStyle/>
          <a:p>
            <a:pPr algn="ctr">
              <a:lnSpc>
                <a:spcPct val="90000"/>
              </a:lnSpc>
              <a:spcBef>
                <a:spcPct val="0"/>
              </a:spcBef>
              <a:spcAft>
                <a:spcPts val="600"/>
              </a:spcAft>
            </a:pPr>
            <a:r>
              <a:rPr lang="en-US" sz="4800" b="1">
                <a:solidFill>
                  <a:srgbClr val="FFFFFF"/>
                </a:solidFill>
                <a:ea typeface="+mj-ea"/>
                <a:cs typeface="+mj-cs"/>
              </a:rPr>
              <a:t>Add a body to our web site</a:t>
            </a:r>
          </a:p>
        </p:txBody>
      </p:sp>
      <p:pic>
        <p:nvPicPr>
          <p:cNvPr id="10" name="Picture 9">
            <a:extLst>
              <a:ext uri="{FF2B5EF4-FFF2-40B4-BE49-F238E27FC236}">
                <a16:creationId xmlns:a16="http://schemas.microsoft.com/office/drawing/2014/main" id="{3A9BCCAA-C337-1526-915D-1C2D196ED13F}"/>
              </a:ext>
            </a:extLst>
          </p:cNvPr>
          <p:cNvPicPr>
            <a:picLocks noChangeAspect="1"/>
          </p:cNvPicPr>
          <p:nvPr/>
        </p:nvPicPr>
        <p:blipFill>
          <a:blip r:embed="rId3"/>
          <a:stretch>
            <a:fillRect/>
          </a:stretch>
        </p:blipFill>
        <p:spPr>
          <a:xfrm>
            <a:off x="10734472" y="6353104"/>
            <a:ext cx="1457528" cy="504895"/>
          </a:xfrm>
          <a:prstGeom prst="rect">
            <a:avLst/>
          </a:prstGeom>
        </p:spPr>
      </p:pic>
    </p:spTree>
    <p:extLst>
      <p:ext uri="{BB962C8B-B14F-4D97-AF65-F5344CB8AC3E}">
        <p14:creationId xmlns:p14="http://schemas.microsoft.com/office/powerpoint/2010/main" val="371164176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6CF91028-F730-71D3-1C20-C8A89D985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19" y="737828"/>
            <a:ext cx="11022362" cy="5594145"/>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D43717A9-1E6A-6A12-219C-C6F60AA003C1}"/>
              </a:ext>
            </a:extLst>
          </p:cNvPr>
          <p:cNvSpPr/>
          <p:nvPr/>
        </p:nvSpPr>
        <p:spPr>
          <a:xfrm>
            <a:off x="481781" y="137652"/>
            <a:ext cx="11125401" cy="471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We are going to build the website body – with </a:t>
            </a:r>
            <a:r>
              <a:rPr lang="en-IN" sz="2400" b="1" err="1">
                <a:solidFill>
                  <a:schemeClr val="bg1"/>
                </a:solidFill>
              </a:rPr>
              <a:t>Copilot</a:t>
            </a:r>
            <a:r>
              <a:rPr lang="en-IN" sz="2400" b="1">
                <a:solidFill>
                  <a:schemeClr val="bg1"/>
                </a:solidFill>
              </a:rPr>
              <a:t>!</a:t>
            </a:r>
          </a:p>
        </p:txBody>
      </p:sp>
    </p:spTree>
    <p:extLst>
      <p:ext uri="{BB962C8B-B14F-4D97-AF65-F5344CB8AC3E}">
        <p14:creationId xmlns:p14="http://schemas.microsoft.com/office/powerpoint/2010/main" val="2670248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3.xml><?xml version="1.0" encoding="utf-8"?>
<a:theme xmlns:a="http://schemas.openxmlformats.org/drawingml/2006/main" name="Microsoft Inspire 16/9 Black Template">
  <a:themeElements>
    <a:clrScheme name="Custom 31">
      <a:dk1>
        <a:srgbClr val="000000"/>
      </a:dk1>
      <a:lt1>
        <a:srgbClr val="FFFFFF"/>
      </a:lt1>
      <a:dk2>
        <a:srgbClr val="243A5E"/>
      </a:dk2>
      <a:lt2>
        <a:srgbClr val="E6E6E6"/>
      </a:lt2>
      <a:accent1>
        <a:srgbClr val="8DC8E8"/>
      </a:accent1>
      <a:accent2>
        <a:srgbClr val="0078D4"/>
      </a:accent2>
      <a:accent3>
        <a:srgbClr val="C73ECC"/>
      </a:accent3>
      <a:accent4>
        <a:srgbClr val="C5B4E3"/>
      </a:accent4>
      <a:accent5>
        <a:srgbClr val="FFB900"/>
      </a:accent5>
      <a:accent6>
        <a:srgbClr val="E8E6DF"/>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9FA23CC8-D214-4BAE-98D2-9EAECDB99158}" vid="{B421CCAE-0FA0-490B-A04E-EDDF2138163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252</TotalTime>
  <Words>710</Words>
  <Application>Microsoft Office PowerPoint</Application>
  <PresentationFormat>Widescreen</PresentationFormat>
  <Paragraphs>86</Paragraphs>
  <Slides>25</Slides>
  <Notes>4</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-apple-system</vt:lpstr>
      <vt:lpstr>Arial</vt:lpstr>
      <vt:lpstr>Calibri</vt:lpstr>
      <vt:lpstr>Calibri Light</vt:lpstr>
      <vt:lpstr>Consolas</vt:lpstr>
      <vt:lpstr>Poppins</vt:lpstr>
      <vt:lpstr>Segoe UI</vt:lpstr>
      <vt:lpstr>Segoe UI Semibold</vt:lpstr>
      <vt:lpstr>Ubuntu</vt:lpstr>
      <vt:lpstr>Wingdings</vt:lpstr>
      <vt:lpstr>Office Theme</vt:lpstr>
      <vt:lpstr>White Template</vt:lpstr>
      <vt:lpstr>Microsoft Inspire 16/9 Black Template</vt:lpstr>
      <vt:lpstr>PowerPoint Presentation</vt:lpstr>
      <vt:lpstr>PowerPoint Presentation</vt:lpstr>
      <vt:lpstr>PowerPoint Presentation</vt:lpstr>
      <vt:lpstr>PowerPoint Presentation</vt:lpstr>
      <vt:lpstr>Most pressing challenges for software developers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Bikramjit Debnath</dc:creator>
  <cp:lastModifiedBy>Maheshkumar Rajarathinavel</cp:lastModifiedBy>
  <cp:revision>43</cp:revision>
  <dcterms:created xsi:type="dcterms:W3CDTF">2023-02-23T11:04:19Z</dcterms:created>
  <dcterms:modified xsi:type="dcterms:W3CDTF">2023-03-28T04:27:01Z</dcterms:modified>
</cp:coreProperties>
</file>